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5" r:id="rId3"/>
    <p:sldId id="281" r:id="rId4"/>
    <p:sldId id="282" r:id="rId5"/>
    <p:sldId id="283" r:id="rId6"/>
    <p:sldId id="284" r:id="rId7"/>
    <p:sldId id="287" r:id="rId8"/>
    <p:sldId id="286" r:id="rId9"/>
    <p:sldId id="288" r:id="rId10"/>
    <p:sldId id="289" r:id="rId11"/>
    <p:sldId id="291" r:id="rId12"/>
    <p:sldId id="290" r:id="rId13"/>
    <p:sldId id="292" r:id="rId14"/>
    <p:sldId id="293" r:id="rId15"/>
    <p:sldId id="294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10082-8612-48BF-BA86-A22595559078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182B-C106-45DE-ABBC-A6BC56C70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5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96E7-975F-4CA3-9B99-6DE6EB7DF2C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8DCD-4A78-424D-BE1D-163EAD1D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044575" y="1674813"/>
            <a:ext cx="7162800" cy="3529012"/>
          </a:xfrm>
          <a:prstGeom prst="horizontalScroll">
            <a:avLst/>
          </a:prstGeom>
          <a:solidFill>
            <a:srgbClr val="FF99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 предметно - пространственная среда группы в соответствии с ФГОС ДО</a:t>
            </a:r>
            <a:endParaRPr lang="ru-RU" sz="3200" b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5373216"/>
            <a:ext cx="590465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400" b="1" dirty="0">
              <a:solidFill>
                <a:srgbClr val="9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2592387" cy="3865562"/>
          </a:xfrm>
          <a:prstGeom prst="rect">
            <a:avLst/>
          </a:prstGeom>
          <a:noFill/>
          <a:ln w="5397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564904"/>
            <a:ext cx="2530475" cy="3848100"/>
          </a:xfrm>
          <a:prstGeom prst="rect">
            <a:avLst/>
          </a:prstGeom>
          <a:noFill/>
          <a:ln w="508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31640" y="476672"/>
            <a:ext cx="662473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</a:t>
            </a:r>
            <a: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предметно - пространственной среды </a:t>
            </a:r>
            <a:endParaRPr lang="ru-RU" b="1" dirty="0">
              <a:ln w="1905"/>
              <a:gradFill>
                <a:gsLst>
                  <a:gs pos="0">
                    <a:srgbClr val="A379BB">
                      <a:shade val="20000"/>
                      <a:satMod val="200000"/>
                    </a:srgbClr>
                  </a:gs>
                  <a:gs pos="78000">
                    <a:srgbClr val="A379BB">
                      <a:tint val="90000"/>
                      <a:shade val="89000"/>
                      <a:satMod val="220000"/>
                    </a:srgbClr>
                  </a:gs>
                  <a:gs pos="100000">
                    <a:srgbClr val="A379B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72000" y="1052736"/>
            <a:ext cx="216024" cy="619447"/>
          </a:xfrm>
          <a:prstGeom prst="down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46338" y="1700808"/>
            <a:ext cx="4608512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соответствие всех её элементов требованиям по обеспечению надёжности и безопасности их использования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0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404664"/>
            <a:ext cx="8208912" cy="6264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gradFill>
                <a:gsLst>
                  <a:gs pos="0">
                    <a:srgbClr val="A379BB">
                      <a:shade val="20000"/>
                      <a:satMod val="200000"/>
                    </a:srgbClr>
                  </a:gs>
                  <a:gs pos="78000">
                    <a:srgbClr val="A379BB">
                      <a:tint val="90000"/>
                      <a:shade val="89000"/>
                      <a:satMod val="220000"/>
                    </a:srgbClr>
                  </a:gs>
                  <a:gs pos="100000">
                    <a:srgbClr val="A379B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43608" y="980728"/>
            <a:ext cx="7344816" cy="41764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Примерные центры,  созданные  в группе по образовательным областям в свете требований ФГОС</a:t>
            </a:r>
            <a:endParaRPr lang="ru-RU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260648"/>
            <a:ext cx="8280920" cy="6264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/>
              <a:t>Центр речевого развития или уголок речи грамотности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/>
              <a:t>Центр «Интересный предмет»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/>
              <a:t>Центр «</a:t>
            </a:r>
            <a:r>
              <a:rPr lang="ru-RU" altLang="ru-RU" b="1" dirty="0" err="1" smtClean="0"/>
              <a:t>Почитайка</a:t>
            </a:r>
            <a:r>
              <a:rPr lang="ru-RU" altLang="ru-RU" b="1" dirty="0" smtClean="0"/>
              <a:t>!»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/>
              <a:t>Логопедический уголок</a:t>
            </a:r>
            <a:endParaRPr lang="ru-RU" altLang="ru-RU" b="1" dirty="0"/>
          </a:p>
        </p:txBody>
      </p:sp>
      <p:pic>
        <p:nvPicPr>
          <p:cNvPr id="4" name="Picture 8" descr="F:\ГМО декабрь\макет презент\Новая папка\20151203_1425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82"/>
          <a:stretch/>
        </p:blipFill>
        <p:spPr bwMode="auto">
          <a:xfrm>
            <a:off x="4427984" y="3212976"/>
            <a:ext cx="4262301" cy="2806978"/>
          </a:xfrm>
          <a:prstGeom prst="round2Same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F:\ГМО декабрь\макет презент\Новая папка\20151203_1425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50" b="8198"/>
          <a:stretch/>
        </p:blipFill>
        <p:spPr bwMode="auto">
          <a:xfrm>
            <a:off x="7020272" y="1052736"/>
            <a:ext cx="1656185" cy="2211925"/>
          </a:xfrm>
          <a:prstGeom prst="rect">
            <a:avLst/>
          </a:prstGeom>
          <a:noFill/>
          <a:ln>
            <a:solidFill>
              <a:srgbClr val="FF9966"/>
            </a:solidFill>
          </a:ln>
          <a:effectLst>
            <a:softEdge rad="6350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547664" y="404664"/>
            <a:ext cx="5832648" cy="864096"/>
          </a:xfrm>
          <a:prstGeom prst="wedgeRoundRectCallout">
            <a:avLst>
              <a:gd name="adj1" fmla="val -22521"/>
              <a:gd name="adj2" fmla="val 112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5400" b="1" dirty="0" smtClean="0">
                <a:solidFill>
                  <a:srgbClr val="FFFF00"/>
                </a:solidFill>
              </a:rPr>
              <a:t>Речевое развитие</a:t>
            </a:r>
            <a:r>
              <a:rPr lang="ru-RU" altLang="ru-RU" sz="5400" dirty="0" smtClean="0">
                <a:latin typeface="Arial" charset="0"/>
              </a:rPr>
              <a:t>:</a:t>
            </a:r>
            <a:endParaRPr lang="ru-RU" sz="5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404664"/>
            <a:ext cx="8568952" cy="5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83802"/>
                </a:solidFill>
              </a:rPr>
              <a:t>Центр ППД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83802"/>
                </a:solidFill>
              </a:rPr>
              <a:t>Центр пожарной безопасности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83802"/>
                </a:solidFill>
              </a:rPr>
              <a:t>Центр труда, уголок дежурств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83802"/>
                </a:solidFill>
              </a:rPr>
              <a:t>Центр активности (центр сюжетно-ролевых игр)</a:t>
            </a:r>
            <a:endParaRPr lang="ru-RU" b="1" dirty="0">
              <a:solidFill>
                <a:srgbClr val="083802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187624" y="548680"/>
            <a:ext cx="6840760" cy="864096"/>
          </a:xfrm>
          <a:prstGeom prst="wedgeRoundRectCallout">
            <a:avLst>
              <a:gd name="adj1" fmla="val -21499"/>
              <a:gd name="adj2" fmla="val 78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FFFF00"/>
                </a:solidFill>
              </a:rPr>
              <a:t>Социально-коммуникативное развитие: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11" descr="F:\ГМО декабрь\макет презент\Новая папка\20151203_142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9" r="8977"/>
          <a:stretch/>
        </p:blipFill>
        <p:spPr bwMode="auto">
          <a:xfrm>
            <a:off x="6516216" y="2132856"/>
            <a:ext cx="1827473" cy="28708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9526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04248" y="548680"/>
            <a:ext cx="151216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476672"/>
            <a:ext cx="8064896" cy="5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dirty="0">
              <a:solidFill>
                <a:srgbClr val="083802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03648" y="548680"/>
            <a:ext cx="6264696" cy="864096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Познавательное развитие</a:t>
            </a:r>
            <a:r>
              <a:rPr lang="ru-RU" sz="4000" dirty="0" smtClean="0">
                <a:solidFill>
                  <a:srgbClr val="FFFF00"/>
                </a:solidFill>
                <a:latin typeface="Arial" charset="0"/>
              </a:rPr>
              <a:t>:</a:t>
            </a:r>
            <a:endParaRPr lang="ru-RU" sz="4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00174"/>
            <a:ext cx="5817258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Центр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«Мир вокруг нас» или Уголок краеведения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Центр сенсорного развития «Занимательные крышки»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Центр конструктивной деятельности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Центр математического развития «</a:t>
            </a:r>
            <a:r>
              <a:rPr lang="ru-RU" altLang="ru-RU" sz="2000" b="1" dirty="0" err="1" smtClean="0">
                <a:solidFill>
                  <a:srgbClr val="FFFF00"/>
                </a:solidFill>
              </a:rPr>
              <a:t>Познавайка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Центр экспериментирования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     «Хочу всё знать!»</a:t>
            </a:r>
            <a:endParaRPr lang="ru-RU" alt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04664"/>
            <a:ext cx="8424936" cy="6048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ru-RU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899592" y="620688"/>
            <a:ext cx="7560840" cy="792088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7030A0"/>
                </a:solidFill>
              </a:rPr>
              <a:t>Художественно-эстетическое развитие включает: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785926"/>
            <a:ext cx="7020304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b="1" dirty="0" smtClean="0"/>
              <a:t>Центр </a:t>
            </a:r>
            <a:r>
              <a:rPr lang="ru-RU" sz="2800" b="1" dirty="0" err="1" smtClean="0"/>
              <a:t>изодеятельности</a:t>
            </a:r>
            <a:r>
              <a:rPr lang="ru-RU" sz="2800" b="1" dirty="0" smtClean="0"/>
              <a:t> или уголок творчества «Умелые ручки!»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b="1" dirty="0" smtClean="0"/>
              <a:t>Центр музыкально-театрализованной деятельности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424936" cy="6048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dirty="0">
              <a:solidFill>
                <a:srgbClr val="083802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403648" y="548680"/>
            <a:ext cx="6696744" cy="86409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rgbClr val="FFFF00"/>
                </a:solidFill>
              </a:rPr>
              <a:t>Физическое развитие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844824"/>
            <a:ext cx="6858048" cy="40324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400" b="1" dirty="0" smtClean="0">
                <a:solidFill>
                  <a:srgbClr val="083802"/>
                </a:solidFill>
              </a:rPr>
              <a:t>Центр физического развития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400" b="1" dirty="0" smtClean="0">
                <a:solidFill>
                  <a:srgbClr val="083802"/>
                </a:solidFill>
              </a:rPr>
              <a:t>Центр сохранения здоровья «В гостях у Айболита»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400" b="1" dirty="0" smtClean="0">
                <a:solidFill>
                  <a:srgbClr val="083802"/>
                </a:solidFill>
              </a:rPr>
              <a:t>Спортивный </a:t>
            </a:r>
            <a:r>
              <a:rPr lang="ru-RU" altLang="ru-RU" sz="2400" b="1" dirty="0" smtClean="0">
                <a:solidFill>
                  <a:srgbClr val="083802"/>
                </a:solidFill>
              </a:rPr>
              <a:t>уголок «Быстрее</a:t>
            </a:r>
            <a:r>
              <a:rPr lang="ru-RU" altLang="ru-RU" sz="2400" b="1" dirty="0" smtClean="0">
                <a:solidFill>
                  <a:srgbClr val="083802"/>
                </a:solidFill>
              </a:rPr>
              <a:t>, выше,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400" b="1" dirty="0" smtClean="0">
                <a:solidFill>
                  <a:srgbClr val="083802"/>
                </a:solidFill>
              </a:rPr>
              <a:t>        сильнее». </a:t>
            </a:r>
            <a:endParaRPr lang="ru-RU" altLang="ru-RU" sz="2400" b="1" dirty="0">
              <a:solidFill>
                <a:srgbClr val="0838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568952" cy="6264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  <a:defRPr/>
            </a:pPr>
            <a:endParaRPr lang="ru-RU" sz="2000" b="1" kern="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  <a:defRPr/>
            </a:pPr>
            <a:endParaRPr lang="ru-RU" sz="2000" b="1" kern="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  <a:defRPr/>
            </a:pPr>
            <a:endParaRPr lang="ru-RU" sz="2400" b="1" kern="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 sz="2400" b="1" kern="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sz="2400" b="1" kern="100" dirty="0" smtClean="0">
                <a:solidFill>
                  <a:srgbClr val="08380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83802"/>
                </a:solidFill>
                <a:latin typeface="Times New Roman" pitchFamily="18" charset="0"/>
                <a:cs typeface="Times New Roman" pitchFamily="18" charset="0"/>
              </a:rPr>
              <a:t>совокупность условий, целенаправленно создаваемых в целях обеспечения полноценного образования и развития детей.</a:t>
            </a:r>
          </a:p>
          <a:p>
            <a:pPr indent="450215" algn="just">
              <a:spcAft>
                <a:spcPts val="0"/>
              </a:spcAft>
              <a:defRPr/>
            </a:pPr>
            <a:r>
              <a:rPr lang="ru-RU" sz="2400" b="1" kern="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2400" b="1" kern="100" dirty="0" smtClean="0">
                <a:solidFill>
                  <a:srgbClr val="083802"/>
                </a:solidFill>
                <a:latin typeface="Times New Roman" pitchFamily="18" charset="0"/>
                <a:cs typeface="Times New Roman" pitchFamily="18" charset="0"/>
              </a:rPr>
              <a:t>– часть образовательной среды, представленная специально организованным пространством (помещениями, участком и т.п.), </a:t>
            </a:r>
            <a:r>
              <a:rPr lang="ru-RU" sz="2400" b="1" dirty="0" smtClean="0">
                <a:solidFill>
                  <a:srgbClr val="083802"/>
                </a:solidFill>
                <a:latin typeface="Times New Roman" pitchFamily="18" charset="0"/>
                <a:cs typeface="Times New Roman" pitchFamily="18" charset="0"/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</a:t>
            </a:r>
            <a:endParaRPr lang="ru-RU" sz="2400" b="1" dirty="0">
              <a:solidFill>
                <a:srgbClr val="0838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13681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1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Организация развивающей </a:t>
            </a:r>
            <a:br>
              <a:rPr lang="ru-RU" altLang="ru-RU" sz="31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</a:br>
            <a:r>
              <a:rPr lang="ru-RU" altLang="ru-RU" sz="31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предметно-пространственной среды</a:t>
            </a:r>
            <a:br>
              <a:rPr lang="ru-RU" altLang="ru-RU" sz="31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</a:br>
            <a:r>
              <a:rPr lang="ru-RU" altLang="ru-RU" sz="31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 в свете требований ФГОС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424936" cy="6048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4355976" y="4509120"/>
            <a:ext cx="4176464" cy="1584176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003300"/>
                </a:solidFill>
              </a:rPr>
              <a:t>возможности для уединения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2987824" y="2996952"/>
            <a:ext cx="3888432" cy="1656184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83802"/>
                </a:solidFill>
              </a:rPr>
              <a:t>возможность двигательной активности детей</a:t>
            </a:r>
            <a:endParaRPr lang="ru-RU" sz="2400" dirty="0">
              <a:solidFill>
                <a:srgbClr val="083802"/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755576" y="1700808"/>
            <a:ext cx="4032448" cy="1656184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83802"/>
                </a:solidFill>
              </a:rPr>
              <a:t>возможность общения и совместной деятельности детей и взрослых</a:t>
            </a:r>
            <a:endParaRPr lang="ru-RU" sz="2400" dirty="0">
              <a:solidFill>
                <a:srgbClr val="083802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187624" y="548680"/>
            <a:ext cx="7128792" cy="936104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предметно-пространственная среда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должна обеспечивать : 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548680"/>
            <a:ext cx="8064896" cy="5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2F3824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2F3824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2F3824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2F3824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2F3824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b="1" dirty="0" smtClean="0">
              <a:solidFill>
                <a:srgbClr val="2F3824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2F3824"/>
                </a:solidFill>
              </a:rPr>
              <a:t>Такое проектирование среды показывает её влияние на развитие ребёнка. Проектирование среды с использованием таких составляющих позволяет представить все особенности жизнедеятельности ребёнка в среде. Успешность влияния развивающей среды на ребёнка обусловлена её активностью в этой среде. Вся организация педагогического процесса предполагает свободу передвижения ребёнка. В среде необходимо выделить следующие зоны для разного вида активности: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 smtClean="0">
                <a:solidFill>
                  <a:srgbClr val="2F3824"/>
                </a:solidFill>
              </a:rPr>
              <a:t>рабочая;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 smtClean="0">
                <a:solidFill>
                  <a:srgbClr val="2F3824"/>
                </a:solidFill>
              </a:rPr>
              <a:t>активная;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 smtClean="0">
                <a:solidFill>
                  <a:srgbClr val="2F3824"/>
                </a:solidFill>
              </a:rPr>
              <a:t>спокойная</a:t>
            </a:r>
            <a:endParaRPr lang="ru-RU" altLang="ru-RU" sz="2000" b="1" dirty="0">
              <a:solidFill>
                <a:srgbClr val="2F3824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259632" y="620688"/>
            <a:ext cx="7128792" cy="936104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составляющие при проектировании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предметно-развивающей среды в группе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971600" y="1844824"/>
            <a:ext cx="2544762" cy="57626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ПРОСТРАНСТВО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347864" y="1844824"/>
            <a:ext cx="2735263" cy="62388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ВРЕМЯ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940152" y="1844824"/>
            <a:ext cx="2808288" cy="62865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ПРЕДМЕТНОЕ ОКРУЖЕНИЕ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9064" y="476672"/>
            <a:ext cx="8424936" cy="6048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187624" y="620688"/>
            <a:ext cx="6624736" cy="648072"/>
          </a:xfrm>
          <a:prstGeom prst="wedgeRoundRectCallout">
            <a:avLst>
              <a:gd name="adj1" fmla="val -20833"/>
              <a:gd name="adj2" fmla="val 907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предметно-пространственная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среда должна быть: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5" descr="C:\Users\1\Desktop\20150916_0847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8" t="15960" b="11344"/>
          <a:stretch/>
        </p:blipFill>
        <p:spPr bwMode="auto">
          <a:xfrm>
            <a:off x="683568" y="1628800"/>
            <a:ext cx="3957393" cy="4320480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32040" y="5445224"/>
            <a:ext cx="3461837" cy="395873"/>
            <a:chOff x="304197" y="3166307"/>
            <a:chExt cx="3461837" cy="39587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04197" y="3166307"/>
              <a:ext cx="3461837" cy="3958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04197" y="3166307"/>
              <a:ext cx="3461837" cy="395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224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безопасной </a:t>
              </a:r>
              <a:endParaRPr lang="ru-RU" sz="1900" b="1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64088" y="4653136"/>
            <a:ext cx="3136205" cy="395873"/>
            <a:chOff x="629830" y="2572572"/>
            <a:chExt cx="3136205" cy="3958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29830" y="2572572"/>
              <a:ext cx="3136205" cy="3958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629830" y="2572572"/>
              <a:ext cx="3136205" cy="395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224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доступной</a:t>
              </a:r>
              <a:endParaRPr lang="ru-RU" sz="1900" b="1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08104" y="4005064"/>
            <a:ext cx="2987301" cy="395873"/>
            <a:chOff x="778734" y="1978838"/>
            <a:chExt cx="2987301" cy="39587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78734" y="1978838"/>
              <a:ext cx="2987301" cy="3958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78734" y="1978838"/>
              <a:ext cx="2987301" cy="395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224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вариативной</a:t>
              </a:r>
              <a:endParaRPr lang="ru-RU" sz="1900" b="1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52120" y="3356992"/>
            <a:ext cx="2987301" cy="395873"/>
            <a:chOff x="793790" y="1368152"/>
            <a:chExt cx="2987301" cy="3958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93790" y="1368152"/>
              <a:ext cx="2987301" cy="39587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793790" y="1368152"/>
              <a:ext cx="2987301" cy="395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224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полифункциональной</a:t>
              </a:r>
              <a:endParaRPr lang="ru-RU" sz="1900" b="1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20072" y="2708920"/>
            <a:ext cx="3296295" cy="395873"/>
            <a:chOff x="649776" y="792086"/>
            <a:chExt cx="3136205" cy="39587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49776" y="792086"/>
              <a:ext cx="3136205" cy="39587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649776" y="792086"/>
              <a:ext cx="3136205" cy="395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224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трансформируемой</a:t>
              </a:r>
              <a:endParaRPr lang="ru-RU" sz="1900" b="1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932040" y="1988840"/>
            <a:ext cx="3461837" cy="395873"/>
            <a:chOff x="289761" y="216023"/>
            <a:chExt cx="3461837" cy="3958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89761" y="216023"/>
              <a:ext cx="3461837" cy="3958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289761" y="216023"/>
              <a:ext cx="3461837" cy="395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224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содержательно-насыщенной</a:t>
              </a:r>
              <a:endParaRPr lang="ru-RU" sz="1900" b="1" kern="1200" dirty="0"/>
            </a:p>
          </p:txBody>
        </p:sp>
      </p:grpSp>
      <p:sp>
        <p:nvSpPr>
          <p:cNvPr id="30" name="Овал 29"/>
          <p:cNvSpPr/>
          <p:nvPr/>
        </p:nvSpPr>
        <p:spPr>
          <a:xfrm>
            <a:off x="4572000" y="1916832"/>
            <a:ext cx="494841" cy="4948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Овал 30"/>
          <p:cNvSpPr/>
          <p:nvPr/>
        </p:nvSpPr>
        <p:spPr>
          <a:xfrm>
            <a:off x="4932040" y="2636912"/>
            <a:ext cx="494841" cy="4948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31"/>
          <p:cNvSpPr/>
          <p:nvPr/>
        </p:nvSpPr>
        <p:spPr>
          <a:xfrm>
            <a:off x="5220072" y="3284984"/>
            <a:ext cx="494841" cy="49484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Овал 32"/>
          <p:cNvSpPr/>
          <p:nvPr/>
        </p:nvSpPr>
        <p:spPr>
          <a:xfrm>
            <a:off x="5148064" y="4005064"/>
            <a:ext cx="494841" cy="4948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Овал 33"/>
          <p:cNvSpPr/>
          <p:nvPr/>
        </p:nvSpPr>
        <p:spPr>
          <a:xfrm>
            <a:off x="4932040" y="4581128"/>
            <a:ext cx="494841" cy="4948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Овал 34"/>
          <p:cNvSpPr/>
          <p:nvPr/>
        </p:nvSpPr>
        <p:spPr>
          <a:xfrm>
            <a:off x="4572000" y="5301208"/>
            <a:ext cx="494841" cy="49484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Дуга 36"/>
          <p:cNvSpPr/>
          <p:nvPr/>
        </p:nvSpPr>
        <p:spPr>
          <a:xfrm>
            <a:off x="4932040" y="2348880"/>
            <a:ext cx="216024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>
            <a:off x="5292080" y="3140968"/>
            <a:ext cx="144016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>
            <a:off x="5508104" y="3789040"/>
            <a:ext cx="45719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91072" y="188640"/>
            <a:ext cx="8352928" cy="6480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187624" y="260648"/>
            <a:ext cx="7200800" cy="1296144"/>
          </a:xfrm>
          <a:prstGeom prst="wedgeRoundRectCallout">
            <a:avLst>
              <a:gd name="adj1" fmla="val -125"/>
              <a:gd name="adj2" fmla="val 4687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Насыщенность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среды (разнообразие материалов, оборудования и инвентаря - в группе и на участке)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должна соответствовать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1988840"/>
            <a:ext cx="2952328" cy="64807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возрастным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возможностям детей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652120" y="1988840"/>
            <a:ext cx="2952328" cy="64807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содержанию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Программы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8" descr="C:\Users\1\Desktop\20140305_142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595565" cy="3861965"/>
          </a:xfrm>
          <a:prstGeom prst="snipRoundRect">
            <a:avLst>
              <a:gd name="adj1" fmla="val 26077"/>
              <a:gd name="adj2" fmla="val 16667"/>
            </a:avLst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ройная стрелка влево/вправо/вверх 11"/>
          <p:cNvSpPr/>
          <p:nvPr/>
        </p:nvSpPr>
        <p:spPr>
          <a:xfrm>
            <a:off x="3779912" y="1412776"/>
            <a:ext cx="1943100" cy="1265238"/>
          </a:xfrm>
          <a:prstGeom prst="leftRightUpArrow">
            <a:avLst>
              <a:gd name="adj1" fmla="val 10060"/>
              <a:gd name="adj2" fmla="val 13829"/>
              <a:gd name="adj3" fmla="val 25000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47056" y="404664"/>
            <a:ext cx="8496944" cy="6192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gradFill>
                <a:gsLst>
                  <a:gs pos="0">
                    <a:srgbClr val="A379BB">
                      <a:shade val="20000"/>
                      <a:satMod val="200000"/>
                    </a:srgbClr>
                  </a:gs>
                  <a:gs pos="78000">
                    <a:srgbClr val="A379BB">
                      <a:tint val="90000"/>
                      <a:shade val="89000"/>
                      <a:satMod val="220000"/>
                    </a:srgbClr>
                  </a:gs>
                  <a:gs pos="100000">
                    <a:srgbClr val="A379B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9" descr="C:\Users\1\Desktop\20140305_143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8" t="18106" r="5030" b="12077"/>
          <a:stretch/>
        </p:blipFill>
        <p:spPr bwMode="auto">
          <a:xfrm>
            <a:off x="755576" y="2996952"/>
            <a:ext cx="2848708" cy="33843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1\Desktop\Новая папка\20151203_1344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21"/>
          <a:stretch/>
        </p:blipFill>
        <p:spPr bwMode="auto">
          <a:xfrm>
            <a:off x="3779912" y="3212976"/>
            <a:ext cx="4588692" cy="3227405"/>
          </a:xfrm>
          <a:prstGeom prst="round2Same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четверенная стрелка 7"/>
          <p:cNvSpPr/>
          <p:nvPr/>
        </p:nvSpPr>
        <p:spPr>
          <a:xfrm>
            <a:off x="4067944" y="1340768"/>
            <a:ext cx="1546225" cy="1163637"/>
          </a:xfrm>
          <a:custGeom>
            <a:avLst/>
            <a:gdLst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642671 w 2160240"/>
              <a:gd name="connsiteY5" fmla="*/ 437449 h 1944216"/>
              <a:gd name="connsiteX6" fmla="*/ 1080120 w 2160240"/>
              <a:gd name="connsiteY6" fmla="*/ 0 h 1944216"/>
              <a:gd name="connsiteX7" fmla="*/ 1517569 w 2160240"/>
              <a:gd name="connsiteY7" fmla="*/ 437449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642671 w 2160240"/>
              <a:gd name="connsiteY5" fmla="*/ 437449 h 1944216"/>
              <a:gd name="connsiteX6" fmla="*/ 1080120 w 2160240"/>
              <a:gd name="connsiteY6" fmla="*/ 0 h 1944216"/>
              <a:gd name="connsiteX7" fmla="*/ 1282042 w 2160240"/>
              <a:gd name="connsiteY7" fmla="*/ 465158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975180 w 2160240"/>
              <a:gd name="connsiteY5" fmla="*/ 465158 h 1944216"/>
              <a:gd name="connsiteX6" fmla="*/ 1080120 w 2160240"/>
              <a:gd name="connsiteY6" fmla="*/ 0 h 1944216"/>
              <a:gd name="connsiteX7" fmla="*/ 1282042 w 2160240"/>
              <a:gd name="connsiteY7" fmla="*/ 465158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975180 w 2160240"/>
              <a:gd name="connsiteY5" fmla="*/ 465158 h 1944216"/>
              <a:gd name="connsiteX6" fmla="*/ 1080120 w 2160240"/>
              <a:gd name="connsiteY6" fmla="*/ 0 h 1944216"/>
              <a:gd name="connsiteX7" fmla="*/ 1101933 w 2160240"/>
              <a:gd name="connsiteY7" fmla="*/ 465158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764290 h 1736398"/>
              <a:gd name="connsiteX1" fmla="*/ 437449 w 2160240"/>
              <a:gd name="connsiteY1" fmla="*/ 326841 h 1736398"/>
              <a:gd name="connsiteX2" fmla="*/ 437449 w 2160240"/>
              <a:gd name="connsiteY2" fmla="*/ 684111 h 1736398"/>
              <a:gd name="connsiteX3" fmla="*/ 999941 w 2160240"/>
              <a:gd name="connsiteY3" fmla="*/ 684111 h 1736398"/>
              <a:gd name="connsiteX4" fmla="*/ 999941 w 2160240"/>
              <a:gd name="connsiteY4" fmla="*/ 229631 h 1736398"/>
              <a:gd name="connsiteX5" fmla="*/ 975180 w 2160240"/>
              <a:gd name="connsiteY5" fmla="*/ 257340 h 1736398"/>
              <a:gd name="connsiteX6" fmla="*/ 1052411 w 2160240"/>
              <a:gd name="connsiteY6" fmla="*/ 0 h 1736398"/>
              <a:gd name="connsiteX7" fmla="*/ 1101933 w 2160240"/>
              <a:gd name="connsiteY7" fmla="*/ 257340 h 1736398"/>
              <a:gd name="connsiteX8" fmla="*/ 1160299 w 2160240"/>
              <a:gd name="connsiteY8" fmla="*/ 229631 h 1736398"/>
              <a:gd name="connsiteX9" fmla="*/ 1160299 w 2160240"/>
              <a:gd name="connsiteY9" fmla="*/ 684111 h 1736398"/>
              <a:gd name="connsiteX10" fmla="*/ 1722791 w 2160240"/>
              <a:gd name="connsiteY10" fmla="*/ 684111 h 1736398"/>
              <a:gd name="connsiteX11" fmla="*/ 1722791 w 2160240"/>
              <a:gd name="connsiteY11" fmla="*/ 326841 h 1736398"/>
              <a:gd name="connsiteX12" fmla="*/ 2160240 w 2160240"/>
              <a:gd name="connsiteY12" fmla="*/ 764290 h 1736398"/>
              <a:gd name="connsiteX13" fmla="*/ 1722791 w 2160240"/>
              <a:gd name="connsiteY13" fmla="*/ 1201739 h 1736398"/>
              <a:gd name="connsiteX14" fmla="*/ 1722791 w 2160240"/>
              <a:gd name="connsiteY14" fmla="*/ 844469 h 1736398"/>
              <a:gd name="connsiteX15" fmla="*/ 1160299 w 2160240"/>
              <a:gd name="connsiteY15" fmla="*/ 844469 h 1736398"/>
              <a:gd name="connsiteX16" fmla="*/ 1160299 w 2160240"/>
              <a:gd name="connsiteY16" fmla="*/ 1298949 h 1736398"/>
              <a:gd name="connsiteX17" fmla="*/ 1517569 w 2160240"/>
              <a:gd name="connsiteY17" fmla="*/ 1298949 h 1736398"/>
              <a:gd name="connsiteX18" fmla="*/ 1080120 w 2160240"/>
              <a:gd name="connsiteY18" fmla="*/ 1736398 h 1736398"/>
              <a:gd name="connsiteX19" fmla="*/ 642671 w 2160240"/>
              <a:gd name="connsiteY19" fmla="*/ 1298949 h 1736398"/>
              <a:gd name="connsiteX20" fmla="*/ 999941 w 2160240"/>
              <a:gd name="connsiteY20" fmla="*/ 1298949 h 1736398"/>
              <a:gd name="connsiteX21" fmla="*/ 999941 w 2160240"/>
              <a:gd name="connsiteY21" fmla="*/ 844469 h 1736398"/>
              <a:gd name="connsiteX22" fmla="*/ 437449 w 2160240"/>
              <a:gd name="connsiteY22" fmla="*/ 844469 h 1736398"/>
              <a:gd name="connsiteX23" fmla="*/ 437449 w 2160240"/>
              <a:gd name="connsiteY23" fmla="*/ 1201739 h 1736398"/>
              <a:gd name="connsiteX24" fmla="*/ 0 w 2160240"/>
              <a:gd name="connsiteY24" fmla="*/ 764290 h 1736398"/>
              <a:gd name="connsiteX0" fmla="*/ 0 w 2160240"/>
              <a:gd name="connsiteY0" fmla="*/ 764290 h 1736398"/>
              <a:gd name="connsiteX1" fmla="*/ 437449 w 2160240"/>
              <a:gd name="connsiteY1" fmla="*/ 326841 h 1736398"/>
              <a:gd name="connsiteX2" fmla="*/ 437449 w 2160240"/>
              <a:gd name="connsiteY2" fmla="*/ 684111 h 1736398"/>
              <a:gd name="connsiteX3" fmla="*/ 999941 w 2160240"/>
              <a:gd name="connsiteY3" fmla="*/ 684111 h 1736398"/>
              <a:gd name="connsiteX4" fmla="*/ 999941 w 2160240"/>
              <a:gd name="connsiteY4" fmla="*/ 229631 h 1736398"/>
              <a:gd name="connsiteX5" fmla="*/ 975180 w 2160240"/>
              <a:gd name="connsiteY5" fmla="*/ 257340 h 1736398"/>
              <a:gd name="connsiteX6" fmla="*/ 1149393 w 2160240"/>
              <a:gd name="connsiteY6" fmla="*/ 0 h 1736398"/>
              <a:gd name="connsiteX7" fmla="*/ 1101933 w 2160240"/>
              <a:gd name="connsiteY7" fmla="*/ 257340 h 1736398"/>
              <a:gd name="connsiteX8" fmla="*/ 1160299 w 2160240"/>
              <a:gd name="connsiteY8" fmla="*/ 229631 h 1736398"/>
              <a:gd name="connsiteX9" fmla="*/ 1160299 w 2160240"/>
              <a:gd name="connsiteY9" fmla="*/ 684111 h 1736398"/>
              <a:gd name="connsiteX10" fmla="*/ 1722791 w 2160240"/>
              <a:gd name="connsiteY10" fmla="*/ 684111 h 1736398"/>
              <a:gd name="connsiteX11" fmla="*/ 1722791 w 2160240"/>
              <a:gd name="connsiteY11" fmla="*/ 326841 h 1736398"/>
              <a:gd name="connsiteX12" fmla="*/ 2160240 w 2160240"/>
              <a:gd name="connsiteY12" fmla="*/ 764290 h 1736398"/>
              <a:gd name="connsiteX13" fmla="*/ 1722791 w 2160240"/>
              <a:gd name="connsiteY13" fmla="*/ 1201739 h 1736398"/>
              <a:gd name="connsiteX14" fmla="*/ 1722791 w 2160240"/>
              <a:gd name="connsiteY14" fmla="*/ 844469 h 1736398"/>
              <a:gd name="connsiteX15" fmla="*/ 1160299 w 2160240"/>
              <a:gd name="connsiteY15" fmla="*/ 844469 h 1736398"/>
              <a:gd name="connsiteX16" fmla="*/ 1160299 w 2160240"/>
              <a:gd name="connsiteY16" fmla="*/ 1298949 h 1736398"/>
              <a:gd name="connsiteX17" fmla="*/ 1517569 w 2160240"/>
              <a:gd name="connsiteY17" fmla="*/ 1298949 h 1736398"/>
              <a:gd name="connsiteX18" fmla="*/ 1080120 w 2160240"/>
              <a:gd name="connsiteY18" fmla="*/ 1736398 h 1736398"/>
              <a:gd name="connsiteX19" fmla="*/ 642671 w 2160240"/>
              <a:gd name="connsiteY19" fmla="*/ 1298949 h 1736398"/>
              <a:gd name="connsiteX20" fmla="*/ 999941 w 2160240"/>
              <a:gd name="connsiteY20" fmla="*/ 1298949 h 1736398"/>
              <a:gd name="connsiteX21" fmla="*/ 999941 w 2160240"/>
              <a:gd name="connsiteY21" fmla="*/ 844469 h 1736398"/>
              <a:gd name="connsiteX22" fmla="*/ 437449 w 2160240"/>
              <a:gd name="connsiteY22" fmla="*/ 844469 h 1736398"/>
              <a:gd name="connsiteX23" fmla="*/ 437449 w 2160240"/>
              <a:gd name="connsiteY23" fmla="*/ 1201739 h 1736398"/>
              <a:gd name="connsiteX24" fmla="*/ 0 w 2160240"/>
              <a:gd name="connsiteY24" fmla="*/ 764290 h 1736398"/>
              <a:gd name="connsiteX0" fmla="*/ 0 w 2160240"/>
              <a:gd name="connsiteY0" fmla="*/ 534659 h 1506767"/>
              <a:gd name="connsiteX1" fmla="*/ 437449 w 2160240"/>
              <a:gd name="connsiteY1" fmla="*/ 97210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22791 w 2160240"/>
              <a:gd name="connsiteY11" fmla="*/ 97210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972108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22791 w 2160240"/>
              <a:gd name="connsiteY11" fmla="*/ 97210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972108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22791 w 2160240"/>
              <a:gd name="connsiteY11" fmla="*/ 97210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653519 w 2160240"/>
              <a:gd name="connsiteY13" fmla="*/ 827155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653519 w 2160240"/>
              <a:gd name="connsiteY13" fmla="*/ 827155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365169 w 2160240"/>
              <a:gd name="connsiteY17" fmla="*/ 1058167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653519 w 2160240"/>
              <a:gd name="connsiteY13" fmla="*/ 827155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365169 w 2160240"/>
              <a:gd name="connsiteY17" fmla="*/ 1058167 h 1506767"/>
              <a:gd name="connsiteX18" fmla="*/ 1080120 w 2160240"/>
              <a:gd name="connsiteY18" fmla="*/ 1506767 h 1506767"/>
              <a:gd name="connsiteX19" fmla="*/ 795071 w 2160240"/>
              <a:gd name="connsiteY19" fmla="*/ 105816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629603 h 1601711"/>
              <a:gd name="connsiteX1" fmla="*/ 451303 w 2160240"/>
              <a:gd name="connsiteY1" fmla="*/ 281357 h 1601711"/>
              <a:gd name="connsiteX2" fmla="*/ 437449 w 2160240"/>
              <a:gd name="connsiteY2" fmla="*/ 549424 h 1601711"/>
              <a:gd name="connsiteX3" fmla="*/ 999941 w 2160240"/>
              <a:gd name="connsiteY3" fmla="*/ 549424 h 1601711"/>
              <a:gd name="connsiteX4" fmla="*/ 999941 w 2160240"/>
              <a:gd name="connsiteY4" fmla="*/ 94944 h 1601711"/>
              <a:gd name="connsiteX5" fmla="*/ 975180 w 2160240"/>
              <a:gd name="connsiteY5" fmla="*/ 122653 h 1601711"/>
              <a:gd name="connsiteX6" fmla="*/ 1052411 w 2160240"/>
              <a:gd name="connsiteY6" fmla="*/ 142404 h 1601711"/>
              <a:gd name="connsiteX7" fmla="*/ 1060370 w 2160240"/>
              <a:gd name="connsiteY7" fmla="*/ 0 h 1601711"/>
              <a:gd name="connsiteX8" fmla="*/ 1160299 w 2160240"/>
              <a:gd name="connsiteY8" fmla="*/ 94944 h 1601711"/>
              <a:gd name="connsiteX9" fmla="*/ 1160299 w 2160240"/>
              <a:gd name="connsiteY9" fmla="*/ 549424 h 1601711"/>
              <a:gd name="connsiteX10" fmla="*/ 1722791 w 2160240"/>
              <a:gd name="connsiteY10" fmla="*/ 549424 h 1601711"/>
              <a:gd name="connsiteX11" fmla="*/ 1708937 w 2160240"/>
              <a:gd name="connsiteY11" fmla="*/ 281357 h 1601711"/>
              <a:gd name="connsiteX12" fmla="*/ 2160240 w 2160240"/>
              <a:gd name="connsiteY12" fmla="*/ 629603 h 1601711"/>
              <a:gd name="connsiteX13" fmla="*/ 1653519 w 2160240"/>
              <a:gd name="connsiteY13" fmla="*/ 922099 h 1601711"/>
              <a:gd name="connsiteX14" fmla="*/ 1722791 w 2160240"/>
              <a:gd name="connsiteY14" fmla="*/ 709782 h 1601711"/>
              <a:gd name="connsiteX15" fmla="*/ 1160299 w 2160240"/>
              <a:gd name="connsiteY15" fmla="*/ 709782 h 1601711"/>
              <a:gd name="connsiteX16" fmla="*/ 1160299 w 2160240"/>
              <a:gd name="connsiteY16" fmla="*/ 1164262 h 1601711"/>
              <a:gd name="connsiteX17" fmla="*/ 1365169 w 2160240"/>
              <a:gd name="connsiteY17" fmla="*/ 1153111 h 1601711"/>
              <a:gd name="connsiteX18" fmla="*/ 1080120 w 2160240"/>
              <a:gd name="connsiteY18" fmla="*/ 1601711 h 1601711"/>
              <a:gd name="connsiteX19" fmla="*/ 795071 w 2160240"/>
              <a:gd name="connsiteY19" fmla="*/ 1153112 h 1601711"/>
              <a:gd name="connsiteX20" fmla="*/ 999941 w 2160240"/>
              <a:gd name="connsiteY20" fmla="*/ 1164262 h 1601711"/>
              <a:gd name="connsiteX21" fmla="*/ 999941 w 2160240"/>
              <a:gd name="connsiteY21" fmla="*/ 709782 h 1601711"/>
              <a:gd name="connsiteX22" fmla="*/ 437449 w 2160240"/>
              <a:gd name="connsiteY22" fmla="*/ 709782 h 1601711"/>
              <a:gd name="connsiteX23" fmla="*/ 437449 w 2160240"/>
              <a:gd name="connsiteY23" fmla="*/ 933249 h 1601711"/>
              <a:gd name="connsiteX24" fmla="*/ 0 w 2160240"/>
              <a:gd name="connsiteY24" fmla="*/ 629603 h 16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240" h="1601711">
                <a:moveTo>
                  <a:pt x="0" y="629603"/>
                </a:moveTo>
                <a:lnTo>
                  <a:pt x="451303" y="281357"/>
                </a:lnTo>
                <a:lnTo>
                  <a:pt x="437449" y="549424"/>
                </a:lnTo>
                <a:lnTo>
                  <a:pt x="999941" y="549424"/>
                </a:lnTo>
                <a:lnTo>
                  <a:pt x="999941" y="94944"/>
                </a:lnTo>
                <a:lnTo>
                  <a:pt x="975180" y="122653"/>
                </a:lnTo>
                <a:lnTo>
                  <a:pt x="1052411" y="142404"/>
                </a:lnTo>
                <a:lnTo>
                  <a:pt x="1060370" y="0"/>
                </a:lnTo>
                <a:lnTo>
                  <a:pt x="1160299" y="94944"/>
                </a:lnTo>
                <a:lnTo>
                  <a:pt x="1160299" y="549424"/>
                </a:lnTo>
                <a:lnTo>
                  <a:pt x="1722791" y="549424"/>
                </a:lnTo>
                <a:lnTo>
                  <a:pt x="1708937" y="281357"/>
                </a:lnTo>
                <a:lnTo>
                  <a:pt x="2160240" y="629603"/>
                </a:lnTo>
                <a:lnTo>
                  <a:pt x="1653519" y="922099"/>
                </a:lnTo>
                <a:lnTo>
                  <a:pt x="1722791" y="709782"/>
                </a:lnTo>
                <a:lnTo>
                  <a:pt x="1160299" y="709782"/>
                </a:lnTo>
                <a:lnTo>
                  <a:pt x="1160299" y="1164262"/>
                </a:lnTo>
                <a:lnTo>
                  <a:pt x="1365169" y="1153111"/>
                </a:lnTo>
                <a:lnTo>
                  <a:pt x="1080120" y="1601711"/>
                </a:lnTo>
                <a:lnTo>
                  <a:pt x="795071" y="1153112"/>
                </a:lnTo>
                <a:lnTo>
                  <a:pt x="999941" y="1164262"/>
                </a:lnTo>
                <a:lnTo>
                  <a:pt x="999941" y="709782"/>
                </a:lnTo>
                <a:lnTo>
                  <a:pt x="437449" y="709782"/>
                </a:lnTo>
                <a:lnTo>
                  <a:pt x="437449" y="933249"/>
                </a:lnTo>
                <a:lnTo>
                  <a:pt x="0" y="629603"/>
                </a:lnTo>
                <a:close/>
              </a:path>
            </a:pathLst>
          </a:cu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484784"/>
            <a:ext cx="3097213" cy="8191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образовательной ситуации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115616" y="476672"/>
            <a:ext cx="7416824" cy="936104"/>
          </a:xfrm>
          <a:prstGeom prst="wedgeRoundRectCallout">
            <a:avLst>
              <a:gd name="adj1" fmla="val 54"/>
              <a:gd name="adj2" fmla="val 558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err="1" smtClean="0">
                <a:ln w="1905">
                  <a:solidFill>
                    <a:srgbClr val="003300"/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Трансформируемость</a:t>
            </a:r>
            <a: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пространства обеспечивает возможность изменений предметно-пространственной среды  в зависимости</a:t>
            </a:r>
            <a:endParaRPr lang="ru-RU" b="1" dirty="0">
              <a:ln w="1905"/>
              <a:gradFill>
                <a:gsLst>
                  <a:gs pos="0">
                    <a:srgbClr val="A379BB">
                      <a:shade val="20000"/>
                      <a:satMod val="200000"/>
                    </a:srgbClr>
                  </a:gs>
                  <a:gs pos="78000">
                    <a:srgbClr val="A379BB">
                      <a:tint val="90000"/>
                      <a:shade val="89000"/>
                      <a:satMod val="220000"/>
                    </a:srgbClr>
                  </a:gs>
                  <a:gs pos="100000">
                    <a:srgbClr val="A379B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1556792"/>
            <a:ext cx="2906712" cy="7778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меняющихся интересов </a:t>
            </a:r>
            <a:r>
              <a:rPr lang="ru-RU" b="1" dirty="0" smtClean="0">
                <a:solidFill>
                  <a:srgbClr val="002060"/>
                </a:solidFill>
              </a:rPr>
              <a:t>детей</a:t>
            </a:r>
            <a:endParaRPr lang="ru-RU" b="1" dirty="0">
              <a:ln w="1905"/>
              <a:gradFill>
                <a:gsLst>
                  <a:gs pos="0">
                    <a:srgbClr val="A379BB">
                      <a:shade val="20000"/>
                      <a:satMod val="200000"/>
                    </a:srgbClr>
                  </a:gs>
                  <a:gs pos="78000">
                    <a:srgbClr val="A379BB">
                      <a:tint val="90000"/>
                      <a:shade val="89000"/>
                      <a:satMod val="220000"/>
                    </a:srgbClr>
                  </a:gs>
                  <a:gs pos="100000">
                    <a:srgbClr val="A379B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2420888"/>
            <a:ext cx="2346325" cy="7905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возможностей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548680"/>
            <a:ext cx="8424936" cy="5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779912" y="908720"/>
            <a:ext cx="1943100" cy="1265238"/>
          </a:xfrm>
          <a:prstGeom prst="leftRightUpArrow">
            <a:avLst>
              <a:gd name="adj1" fmla="val 10060"/>
              <a:gd name="adj2" fmla="val 13829"/>
              <a:gd name="adj3" fmla="val 25000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10" descr="C:\Users\1\Desktop\Новая папка\20151203_1347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96" r="12869" b="2816"/>
          <a:stretch/>
        </p:blipFill>
        <p:spPr bwMode="auto">
          <a:xfrm>
            <a:off x="827584" y="2708920"/>
            <a:ext cx="3474245" cy="3475718"/>
          </a:xfrm>
          <a:prstGeom prst="round1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SC00004"/>
          <p:cNvPicPr/>
          <p:nvPr/>
        </p:nvPicPr>
        <p:blipFill>
          <a:blip r:embed="rId4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860847" cy="2844716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187624" y="620688"/>
            <a:ext cx="7056784" cy="72008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err="1" smtClean="0">
                <a:ln w="190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Полифункциональность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материалов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предполагает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1484784"/>
            <a:ext cx="2952328" cy="1352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наличие не обладающих жёстко закреплённым способом употребления (полифункциональных) предметов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332656"/>
            <a:ext cx="8496944" cy="6048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:\1.фото из телефона\201412\201412A0\031220141247.jpg"/>
          <p:cNvPicPr/>
          <p:nvPr/>
        </p:nvPicPr>
        <p:blipFill>
          <a:blip r:embed="rId3" cstate="email">
            <a:lum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39387" cy="267242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" name="Picture 13" descr="Изображение 058"/>
          <p:cNvPicPr>
            <a:picLocks noChangeAspect="1" noChangeArrowheads="1"/>
          </p:cNvPicPr>
          <p:nvPr/>
        </p:nvPicPr>
        <p:blipFill rotWithShape="1">
          <a:blip r:embed="rId4" cstate="email">
            <a:lum bright="-10000"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356992"/>
            <a:ext cx="4018888" cy="2777735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четверенная стрелка 7"/>
          <p:cNvSpPr/>
          <p:nvPr/>
        </p:nvSpPr>
        <p:spPr>
          <a:xfrm>
            <a:off x="3923928" y="980728"/>
            <a:ext cx="1668463" cy="1195387"/>
          </a:xfrm>
          <a:custGeom>
            <a:avLst/>
            <a:gdLst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642671 w 2160240"/>
              <a:gd name="connsiteY5" fmla="*/ 437449 h 1944216"/>
              <a:gd name="connsiteX6" fmla="*/ 1080120 w 2160240"/>
              <a:gd name="connsiteY6" fmla="*/ 0 h 1944216"/>
              <a:gd name="connsiteX7" fmla="*/ 1517569 w 2160240"/>
              <a:gd name="connsiteY7" fmla="*/ 437449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642671 w 2160240"/>
              <a:gd name="connsiteY5" fmla="*/ 437449 h 1944216"/>
              <a:gd name="connsiteX6" fmla="*/ 1080120 w 2160240"/>
              <a:gd name="connsiteY6" fmla="*/ 0 h 1944216"/>
              <a:gd name="connsiteX7" fmla="*/ 1282042 w 2160240"/>
              <a:gd name="connsiteY7" fmla="*/ 465158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975180 w 2160240"/>
              <a:gd name="connsiteY5" fmla="*/ 465158 h 1944216"/>
              <a:gd name="connsiteX6" fmla="*/ 1080120 w 2160240"/>
              <a:gd name="connsiteY6" fmla="*/ 0 h 1944216"/>
              <a:gd name="connsiteX7" fmla="*/ 1282042 w 2160240"/>
              <a:gd name="connsiteY7" fmla="*/ 465158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972108 h 1944216"/>
              <a:gd name="connsiteX1" fmla="*/ 437449 w 2160240"/>
              <a:gd name="connsiteY1" fmla="*/ 534659 h 1944216"/>
              <a:gd name="connsiteX2" fmla="*/ 437449 w 2160240"/>
              <a:gd name="connsiteY2" fmla="*/ 891929 h 1944216"/>
              <a:gd name="connsiteX3" fmla="*/ 999941 w 2160240"/>
              <a:gd name="connsiteY3" fmla="*/ 891929 h 1944216"/>
              <a:gd name="connsiteX4" fmla="*/ 999941 w 2160240"/>
              <a:gd name="connsiteY4" fmla="*/ 437449 h 1944216"/>
              <a:gd name="connsiteX5" fmla="*/ 975180 w 2160240"/>
              <a:gd name="connsiteY5" fmla="*/ 465158 h 1944216"/>
              <a:gd name="connsiteX6" fmla="*/ 1080120 w 2160240"/>
              <a:gd name="connsiteY6" fmla="*/ 0 h 1944216"/>
              <a:gd name="connsiteX7" fmla="*/ 1101933 w 2160240"/>
              <a:gd name="connsiteY7" fmla="*/ 465158 h 1944216"/>
              <a:gd name="connsiteX8" fmla="*/ 1160299 w 2160240"/>
              <a:gd name="connsiteY8" fmla="*/ 437449 h 1944216"/>
              <a:gd name="connsiteX9" fmla="*/ 1160299 w 2160240"/>
              <a:gd name="connsiteY9" fmla="*/ 891929 h 1944216"/>
              <a:gd name="connsiteX10" fmla="*/ 1722791 w 2160240"/>
              <a:gd name="connsiteY10" fmla="*/ 891929 h 1944216"/>
              <a:gd name="connsiteX11" fmla="*/ 1722791 w 2160240"/>
              <a:gd name="connsiteY11" fmla="*/ 534659 h 1944216"/>
              <a:gd name="connsiteX12" fmla="*/ 2160240 w 2160240"/>
              <a:gd name="connsiteY12" fmla="*/ 972108 h 1944216"/>
              <a:gd name="connsiteX13" fmla="*/ 1722791 w 2160240"/>
              <a:gd name="connsiteY13" fmla="*/ 1409557 h 1944216"/>
              <a:gd name="connsiteX14" fmla="*/ 1722791 w 2160240"/>
              <a:gd name="connsiteY14" fmla="*/ 1052287 h 1944216"/>
              <a:gd name="connsiteX15" fmla="*/ 1160299 w 2160240"/>
              <a:gd name="connsiteY15" fmla="*/ 1052287 h 1944216"/>
              <a:gd name="connsiteX16" fmla="*/ 1160299 w 2160240"/>
              <a:gd name="connsiteY16" fmla="*/ 1506767 h 1944216"/>
              <a:gd name="connsiteX17" fmla="*/ 1517569 w 2160240"/>
              <a:gd name="connsiteY17" fmla="*/ 1506767 h 1944216"/>
              <a:gd name="connsiteX18" fmla="*/ 1080120 w 2160240"/>
              <a:gd name="connsiteY18" fmla="*/ 1944216 h 1944216"/>
              <a:gd name="connsiteX19" fmla="*/ 642671 w 2160240"/>
              <a:gd name="connsiteY19" fmla="*/ 1506767 h 1944216"/>
              <a:gd name="connsiteX20" fmla="*/ 999941 w 2160240"/>
              <a:gd name="connsiteY20" fmla="*/ 1506767 h 1944216"/>
              <a:gd name="connsiteX21" fmla="*/ 999941 w 2160240"/>
              <a:gd name="connsiteY21" fmla="*/ 1052287 h 1944216"/>
              <a:gd name="connsiteX22" fmla="*/ 437449 w 2160240"/>
              <a:gd name="connsiteY22" fmla="*/ 1052287 h 1944216"/>
              <a:gd name="connsiteX23" fmla="*/ 437449 w 2160240"/>
              <a:gd name="connsiteY23" fmla="*/ 1409557 h 1944216"/>
              <a:gd name="connsiteX24" fmla="*/ 0 w 2160240"/>
              <a:gd name="connsiteY24" fmla="*/ 972108 h 1944216"/>
              <a:gd name="connsiteX0" fmla="*/ 0 w 2160240"/>
              <a:gd name="connsiteY0" fmla="*/ 764290 h 1736398"/>
              <a:gd name="connsiteX1" fmla="*/ 437449 w 2160240"/>
              <a:gd name="connsiteY1" fmla="*/ 326841 h 1736398"/>
              <a:gd name="connsiteX2" fmla="*/ 437449 w 2160240"/>
              <a:gd name="connsiteY2" fmla="*/ 684111 h 1736398"/>
              <a:gd name="connsiteX3" fmla="*/ 999941 w 2160240"/>
              <a:gd name="connsiteY3" fmla="*/ 684111 h 1736398"/>
              <a:gd name="connsiteX4" fmla="*/ 999941 w 2160240"/>
              <a:gd name="connsiteY4" fmla="*/ 229631 h 1736398"/>
              <a:gd name="connsiteX5" fmla="*/ 975180 w 2160240"/>
              <a:gd name="connsiteY5" fmla="*/ 257340 h 1736398"/>
              <a:gd name="connsiteX6" fmla="*/ 1052411 w 2160240"/>
              <a:gd name="connsiteY6" fmla="*/ 0 h 1736398"/>
              <a:gd name="connsiteX7" fmla="*/ 1101933 w 2160240"/>
              <a:gd name="connsiteY7" fmla="*/ 257340 h 1736398"/>
              <a:gd name="connsiteX8" fmla="*/ 1160299 w 2160240"/>
              <a:gd name="connsiteY8" fmla="*/ 229631 h 1736398"/>
              <a:gd name="connsiteX9" fmla="*/ 1160299 w 2160240"/>
              <a:gd name="connsiteY9" fmla="*/ 684111 h 1736398"/>
              <a:gd name="connsiteX10" fmla="*/ 1722791 w 2160240"/>
              <a:gd name="connsiteY10" fmla="*/ 684111 h 1736398"/>
              <a:gd name="connsiteX11" fmla="*/ 1722791 w 2160240"/>
              <a:gd name="connsiteY11" fmla="*/ 326841 h 1736398"/>
              <a:gd name="connsiteX12" fmla="*/ 2160240 w 2160240"/>
              <a:gd name="connsiteY12" fmla="*/ 764290 h 1736398"/>
              <a:gd name="connsiteX13" fmla="*/ 1722791 w 2160240"/>
              <a:gd name="connsiteY13" fmla="*/ 1201739 h 1736398"/>
              <a:gd name="connsiteX14" fmla="*/ 1722791 w 2160240"/>
              <a:gd name="connsiteY14" fmla="*/ 844469 h 1736398"/>
              <a:gd name="connsiteX15" fmla="*/ 1160299 w 2160240"/>
              <a:gd name="connsiteY15" fmla="*/ 844469 h 1736398"/>
              <a:gd name="connsiteX16" fmla="*/ 1160299 w 2160240"/>
              <a:gd name="connsiteY16" fmla="*/ 1298949 h 1736398"/>
              <a:gd name="connsiteX17" fmla="*/ 1517569 w 2160240"/>
              <a:gd name="connsiteY17" fmla="*/ 1298949 h 1736398"/>
              <a:gd name="connsiteX18" fmla="*/ 1080120 w 2160240"/>
              <a:gd name="connsiteY18" fmla="*/ 1736398 h 1736398"/>
              <a:gd name="connsiteX19" fmla="*/ 642671 w 2160240"/>
              <a:gd name="connsiteY19" fmla="*/ 1298949 h 1736398"/>
              <a:gd name="connsiteX20" fmla="*/ 999941 w 2160240"/>
              <a:gd name="connsiteY20" fmla="*/ 1298949 h 1736398"/>
              <a:gd name="connsiteX21" fmla="*/ 999941 w 2160240"/>
              <a:gd name="connsiteY21" fmla="*/ 844469 h 1736398"/>
              <a:gd name="connsiteX22" fmla="*/ 437449 w 2160240"/>
              <a:gd name="connsiteY22" fmla="*/ 844469 h 1736398"/>
              <a:gd name="connsiteX23" fmla="*/ 437449 w 2160240"/>
              <a:gd name="connsiteY23" fmla="*/ 1201739 h 1736398"/>
              <a:gd name="connsiteX24" fmla="*/ 0 w 2160240"/>
              <a:gd name="connsiteY24" fmla="*/ 764290 h 1736398"/>
              <a:gd name="connsiteX0" fmla="*/ 0 w 2160240"/>
              <a:gd name="connsiteY0" fmla="*/ 764290 h 1736398"/>
              <a:gd name="connsiteX1" fmla="*/ 437449 w 2160240"/>
              <a:gd name="connsiteY1" fmla="*/ 326841 h 1736398"/>
              <a:gd name="connsiteX2" fmla="*/ 437449 w 2160240"/>
              <a:gd name="connsiteY2" fmla="*/ 684111 h 1736398"/>
              <a:gd name="connsiteX3" fmla="*/ 999941 w 2160240"/>
              <a:gd name="connsiteY3" fmla="*/ 684111 h 1736398"/>
              <a:gd name="connsiteX4" fmla="*/ 999941 w 2160240"/>
              <a:gd name="connsiteY4" fmla="*/ 229631 h 1736398"/>
              <a:gd name="connsiteX5" fmla="*/ 975180 w 2160240"/>
              <a:gd name="connsiteY5" fmla="*/ 257340 h 1736398"/>
              <a:gd name="connsiteX6" fmla="*/ 1149393 w 2160240"/>
              <a:gd name="connsiteY6" fmla="*/ 0 h 1736398"/>
              <a:gd name="connsiteX7" fmla="*/ 1101933 w 2160240"/>
              <a:gd name="connsiteY7" fmla="*/ 257340 h 1736398"/>
              <a:gd name="connsiteX8" fmla="*/ 1160299 w 2160240"/>
              <a:gd name="connsiteY8" fmla="*/ 229631 h 1736398"/>
              <a:gd name="connsiteX9" fmla="*/ 1160299 w 2160240"/>
              <a:gd name="connsiteY9" fmla="*/ 684111 h 1736398"/>
              <a:gd name="connsiteX10" fmla="*/ 1722791 w 2160240"/>
              <a:gd name="connsiteY10" fmla="*/ 684111 h 1736398"/>
              <a:gd name="connsiteX11" fmla="*/ 1722791 w 2160240"/>
              <a:gd name="connsiteY11" fmla="*/ 326841 h 1736398"/>
              <a:gd name="connsiteX12" fmla="*/ 2160240 w 2160240"/>
              <a:gd name="connsiteY12" fmla="*/ 764290 h 1736398"/>
              <a:gd name="connsiteX13" fmla="*/ 1722791 w 2160240"/>
              <a:gd name="connsiteY13" fmla="*/ 1201739 h 1736398"/>
              <a:gd name="connsiteX14" fmla="*/ 1722791 w 2160240"/>
              <a:gd name="connsiteY14" fmla="*/ 844469 h 1736398"/>
              <a:gd name="connsiteX15" fmla="*/ 1160299 w 2160240"/>
              <a:gd name="connsiteY15" fmla="*/ 844469 h 1736398"/>
              <a:gd name="connsiteX16" fmla="*/ 1160299 w 2160240"/>
              <a:gd name="connsiteY16" fmla="*/ 1298949 h 1736398"/>
              <a:gd name="connsiteX17" fmla="*/ 1517569 w 2160240"/>
              <a:gd name="connsiteY17" fmla="*/ 1298949 h 1736398"/>
              <a:gd name="connsiteX18" fmla="*/ 1080120 w 2160240"/>
              <a:gd name="connsiteY18" fmla="*/ 1736398 h 1736398"/>
              <a:gd name="connsiteX19" fmla="*/ 642671 w 2160240"/>
              <a:gd name="connsiteY19" fmla="*/ 1298949 h 1736398"/>
              <a:gd name="connsiteX20" fmla="*/ 999941 w 2160240"/>
              <a:gd name="connsiteY20" fmla="*/ 1298949 h 1736398"/>
              <a:gd name="connsiteX21" fmla="*/ 999941 w 2160240"/>
              <a:gd name="connsiteY21" fmla="*/ 844469 h 1736398"/>
              <a:gd name="connsiteX22" fmla="*/ 437449 w 2160240"/>
              <a:gd name="connsiteY22" fmla="*/ 844469 h 1736398"/>
              <a:gd name="connsiteX23" fmla="*/ 437449 w 2160240"/>
              <a:gd name="connsiteY23" fmla="*/ 1201739 h 1736398"/>
              <a:gd name="connsiteX24" fmla="*/ 0 w 2160240"/>
              <a:gd name="connsiteY24" fmla="*/ 764290 h 1736398"/>
              <a:gd name="connsiteX0" fmla="*/ 0 w 2160240"/>
              <a:gd name="connsiteY0" fmla="*/ 534659 h 1506767"/>
              <a:gd name="connsiteX1" fmla="*/ 437449 w 2160240"/>
              <a:gd name="connsiteY1" fmla="*/ 97210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22791 w 2160240"/>
              <a:gd name="connsiteY11" fmla="*/ 97210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972108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22791 w 2160240"/>
              <a:gd name="connsiteY11" fmla="*/ 97210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972108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22791 w 2160240"/>
              <a:gd name="connsiteY11" fmla="*/ 97210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722791 w 2160240"/>
              <a:gd name="connsiteY13" fmla="*/ 972108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653519 w 2160240"/>
              <a:gd name="connsiteY13" fmla="*/ 827155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517569 w 2160240"/>
              <a:gd name="connsiteY17" fmla="*/ 1069318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653519 w 2160240"/>
              <a:gd name="connsiteY13" fmla="*/ 827155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365169 w 2160240"/>
              <a:gd name="connsiteY17" fmla="*/ 1058167 h 1506767"/>
              <a:gd name="connsiteX18" fmla="*/ 1080120 w 2160240"/>
              <a:gd name="connsiteY18" fmla="*/ 1506767 h 1506767"/>
              <a:gd name="connsiteX19" fmla="*/ 642671 w 2160240"/>
              <a:gd name="connsiteY19" fmla="*/ 106931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534659 h 1506767"/>
              <a:gd name="connsiteX1" fmla="*/ 451303 w 2160240"/>
              <a:gd name="connsiteY1" fmla="*/ 186413 h 1506767"/>
              <a:gd name="connsiteX2" fmla="*/ 437449 w 2160240"/>
              <a:gd name="connsiteY2" fmla="*/ 454480 h 1506767"/>
              <a:gd name="connsiteX3" fmla="*/ 999941 w 2160240"/>
              <a:gd name="connsiteY3" fmla="*/ 454480 h 1506767"/>
              <a:gd name="connsiteX4" fmla="*/ 999941 w 2160240"/>
              <a:gd name="connsiteY4" fmla="*/ 0 h 1506767"/>
              <a:gd name="connsiteX5" fmla="*/ 975180 w 2160240"/>
              <a:gd name="connsiteY5" fmla="*/ 27709 h 1506767"/>
              <a:gd name="connsiteX6" fmla="*/ 1052411 w 2160240"/>
              <a:gd name="connsiteY6" fmla="*/ 47460 h 1506767"/>
              <a:gd name="connsiteX7" fmla="*/ 1101933 w 2160240"/>
              <a:gd name="connsiteY7" fmla="*/ 27709 h 1506767"/>
              <a:gd name="connsiteX8" fmla="*/ 1160299 w 2160240"/>
              <a:gd name="connsiteY8" fmla="*/ 0 h 1506767"/>
              <a:gd name="connsiteX9" fmla="*/ 1160299 w 2160240"/>
              <a:gd name="connsiteY9" fmla="*/ 454480 h 1506767"/>
              <a:gd name="connsiteX10" fmla="*/ 1722791 w 2160240"/>
              <a:gd name="connsiteY10" fmla="*/ 454480 h 1506767"/>
              <a:gd name="connsiteX11" fmla="*/ 1708937 w 2160240"/>
              <a:gd name="connsiteY11" fmla="*/ 186413 h 1506767"/>
              <a:gd name="connsiteX12" fmla="*/ 2160240 w 2160240"/>
              <a:gd name="connsiteY12" fmla="*/ 534659 h 1506767"/>
              <a:gd name="connsiteX13" fmla="*/ 1653519 w 2160240"/>
              <a:gd name="connsiteY13" fmla="*/ 827155 h 1506767"/>
              <a:gd name="connsiteX14" fmla="*/ 1722791 w 2160240"/>
              <a:gd name="connsiteY14" fmla="*/ 614838 h 1506767"/>
              <a:gd name="connsiteX15" fmla="*/ 1160299 w 2160240"/>
              <a:gd name="connsiteY15" fmla="*/ 614838 h 1506767"/>
              <a:gd name="connsiteX16" fmla="*/ 1160299 w 2160240"/>
              <a:gd name="connsiteY16" fmla="*/ 1069318 h 1506767"/>
              <a:gd name="connsiteX17" fmla="*/ 1365169 w 2160240"/>
              <a:gd name="connsiteY17" fmla="*/ 1058167 h 1506767"/>
              <a:gd name="connsiteX18" fmla="*/ 1080120 w 2160240"/>
              <a:gd name="connsiteY18" fmla="*/ 1506767 h 1506767"/>
              <a:gd name="connsiteX19" fmla="*/ 795071 w 2160240"/>
              <a:gd name="connsiteY19" fmla="*/ 1058168 h 1506767"/>
              <a:gd name="connsiteX20" fmla="*/ 999941 w 2160240"/>
              <a:gd name="connsiteY20" fmla="*/ 1069318 h 1506767"/>
              <a:gd name="connsiteX21" fmla="*/ 999941 w 2160240"/>
              <a:gd name="connsiteY21" fmla="*/ 614838 h 1506767"/>
              <a:gd name="connsiteX22" fmla="*/ 437449 w 2160240"/>
              <a:gd name="connsiteY22" fmla="*/ 614838 h 1506767"/>
              <a:gd name="connsiteX23" fmla="*/ 437449 w 2160240"/>
              <a:gd name="connsiteY23" fmla="*/ 838305 h 1506767"/>
              <a:gd name="connsiteX24" fmla="*/ 0 w 2160240"/>
              <a:gd name="connsiteY24" fmla="*/ 534659 h 1506767"/>
              <a:gd name="connsiteX0" fmla="*/ 0 w 2160240"/>
              <a:gd name="connsiteY0" fmla="*/ 629603 h 1601711"/>
              <a:gd name="connsiteX1" fmla="*/ 451303 w 2160240"/>
              <a:gd name="connsiteY1" fmla="*/ 281357 h 1601711"/>
              <a:gd name="connsiteX2" fmla="*/ 437449 w 2160240"/>
              <a:gd name="connsiteY2" fmla="*/ 549424 h 1601711"/>
              <a:gd name="connsiteX3" fmla="*/ 999941 w 2160240"/>
              <a:gd name="connsiteY3" fmla="*/ 549424 h 1601711"/>
              <a:gd name="connsiteX4" fmla="*/ 999941 w 2160240"/>
              <a:gd name="connsiteY4" fmla="*/ 94944 h 1601711"/>
              <a:gd name="connsiteX5" fmla="*/ 975180 w 2160240"/>
              <a:gd name="connsiteY5" fmla="*/ 122653 h 1601711"/>
              <a:gd name="connsiteX6" fmla="*/ 1052411 w 2160240"/>
              <a:gd name="connsiteY6" fmla="*/ 142404 h 1601711"/>
              <a:gd name="connsiteX7" fmla="*/ 1060370 w 2160240"/>
              <a:gd name="connsiteY7" fmla="*/ 0 h 1601711"/>
              <a:gd name="connsiteX8" fmla="*/ 1160299 w 2160240"/>
              <a:gd name="connsiteY8" fmla="*/ 94944 h 1601711"/>
              <a:gd name="connsiteX9" fmla="*/ 1160299 w 2160240"/>
              <a:gd name="connsiteY9" fmla="*/ 549424 h 1601711"/>
              <a:gd name="connsiteX10" fmla="*/ 1722791 w 2160240"/>
              <a:gd name="connsiteY10" fmla="*/ 549424 h 1601711"/>
              <a:gd name="connsiteX11" fmla="*/ 1708937 w 2160240"/>
              <a:gd name="connsiteY11" fmla="*/ 281357 h 1601711"/>
              <a:gd name="connsiteX12" fmla="*/ 2160240 w 2160240"/>
              <a:gd name="connsiteY12" fmla="*/ 629603 h 1601711"/>
              <a:gd name="connsiteX13" fmla="*/ 1653519 w 2160240"/>
              <a:gd name="connsiteY13" fmla="*/ 922099 h 1601711"/>
              <a:gd name="connsiteX14" fmla="*/ 1722791 w 2160240"/>
              <a:gd name="connsiteY14" fmla="*/ 709782 h 1601711"/>
              <a:gd name="connsiteX15" fmla="*/ 1160299 w 2160240"/>
              <a:gd name="connsiteY15" fmla="*/ 709782 h 1601711"/>
              <a:gd name="connsiteX16" fmla="*/ 1160299 w 2160240"/>
              <a:gd name="connsiteY16" fmla="*/ 1164262 h 1601711"/>
              <a:gd name="connsiteX17" fmla="*/ 1365169 w 2160240"/>
              <a:gd name="connsiteY17" fmla="*/ 1153111 h 1601711"/>
              <a:gd name="connsiteX18" fmla="*/ 1080120 w 2160240"/>
              <a:gd name="connsiteY18" fmla="*/ 1601711 h 1601711"/>
              <a:gd name="connsiteX19" fmla="*/ 795071 w 2160240"/>
              <a:gd name="connsiteY19" fmla="*/ 1153112 h 1601711"/>
              <a:gd name="connsiteX20" fmla="*/ 999941 w 2160240"/>
              <a:gd name="connsiteY20" fmla="*/ 1164262 h 1601711"/>
              <a:gd name="connsiteX21" fmla="*/ 999941 w 2160240"/>
              <a:gd name="connsiteY21" fmla="*/ 709782 h 1601711"/>
              <a:gd name="connsiteX22" fmla="*/ 437449 w 2160240"/>
              <a:gd name="connsiteY22" fmla="*/ 709782 h 1601711"/>
              <a:gd name="connsiteX23" fmla="*/ 437449 w 2160240"/>
              <a:gd name="connsiteY23" fmla="*/ 933249 h 1601711"/>
              <a:gd name="connsiteX24" fmla="*/ 0 w 2160240"/>
              <a:gd name="connsiteY24" fmla="*/ 629603 h 1601711"/>
              <a:gd name="connsiteX0" fmla="*/ 0 w 2160240"/>
              <a:gd name="connsiteY0" fmla="*/ 629603 h 1601711"/>
              <a:gd name="connsiteX1" fmla="*/ 451303 w 2160240"/>
              <a:gd name="connsiteY1" fmla="*/ 281357 h 1601711"/>
              <a:gd name="connsiteX2" fmla="*/ 437449 w 2160240"/>
              <a:gd name="connsiteY2" fmla="*/ 549424 h 1601711"/>
              <a:gd name="connsiteX3" fmla="*/ 999941 w 2160240"/>
              <a:gd name="connsiteY3" fmla="*/ 549424 h 1601711"/>
              <a:gd name="connsiteX4" fmla="*/ 999941 w 2160240"/>
              <a:gd name="connsiteY4" fmla="*/ 94944 h 1601711"/>
              <a:gd name="connsiteX5" fmla="*/ 975180 w 2160240"/>
              <a:gd name="connsiteY5" fmla="*/ 122653 h 1601711"/>
              <a:gd name="connsiteX6" fmla="*/ 1052411 w 2160240"/>
              <a:gd name="connsiteY6" fmla="*/ 142404 h 1601711"/>
              <a:gd name="connsiteX7" fmla="*/ 1060370 w 2160240"/>
              <a:gd name="connsiteY7" fmla="*/ 0 h 1601711"/>
              <a:gd name="connsiteX8" fmla="*/ 1160299 w 2160240"/>
              <a:gd name="connsiteY8" fmla="*/ 20759 h 1601711"/>
              <a:gd name="connsiteX9" fmla="*/ 1160299 w 2160240"/>
              <a:gd name="connsiteY9" fmla="*/ 549424 h 1601711"/>
              <a:gd name="connsiteX10" fmla="*/ 1722791 w 2160240"/>
              <a:gd name="connsiteY10" fmla="*/ 549424 h 1601711"/>
              <a:gd name="connsiteX11" fmla="*/ 1708937 w 2160240"/>
              <a:gd name="connsiteY11" fmla="*/ 281357 h 1601711"/>
              <a:gd name="connsiteX12" fmla="*/ 2160240 w 2160240"/>
              <a:gd name="connsiteY12" fmla="*/ 629603 h 1601711"/>
              <a:gd name="connsiteX13" fmla="*/ 1653519 w 2160240"/>
              <a:gd name="connsiteY13" fmla="*/ 922099 h 1601711"/>
              <a:gd name="connsiteX14" fmla="*/ 1722791 w 2160240"/>
              <a:gd name="connsiteY14" fmla="*/ 709782 h 1601711"/>
              <a:gd name="connsiteX15" fmla="*/ 1160299 w 2160240"/>
              <a:gd name="connsiteY15" fmla="*/ 709782 h 1601711"/>
              <a:gd name="connsiteX16" fmla="*/ 1160299 w 2160240"/>
              <a:gd name="connsiteY16" fmla="*/ 1164262 h 1601711"/>
              <a:gd name="connsiteX17" fmla="*/ 1365169 w 2160240"/>
              <a:gd name="connsiteY17" fmla="*/ 1153111 h 1601711"/>
              <a:gd name="connsiteX18" fmla="*/ 1080120 w 2160240"/>
              <a:gd name="connsiteY18" fmla="*/ 1601711 h 1601711"/>
              <a:gd name="connsiteX19" fmla="*/ 795071 w 2160240"/>
              <a:gd name="connsiteY19" fmla="*/ 1153112 h 1601711"/>
              <a:gd name="connsiteX20" fmla="*/ 999941 w 2160240"/>
              <a:gd name="connsiteY20" fmla="*/ 1164262 h 1601711"/>
              <a:gd name="connsiteX21" fmla="*/ 999941 w 2160240"/>
              <a:gd name="connsiteY21" fmla="*/ 709782 h 1601711"/>
              <a:gd name="connsiteX22" fmla="*/ 437449 w 2160240"/>
              <a:gd name="connsiteY22" fmla="*/ 709782 h 1601711"/>
              <a:gd name="connsiteX23" fmla="*/ 437449 w 2160240"/>
              <a:gd name="connsiteY23" fmla="*/ 933249 h 1601711"/>
              <a:gd name="connsiteX24" fmla="*/ 0 w 2160240"/>
              <a:gd name="connsiteY24" fmla="*/ 629603 h 16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240" h="1601711">
                <a:moveTo>
                  <a:pt x="0" y="629603"/>
                </a:moveTo>
                <a:lnTo>
                  <a:pt x="451303" y="281357"/>
                </a:lnTo>
                <a:lnTo>
                  <a:pt x="437449" y="549424"/>
                </a:lnTo>
                <a:lnTo>
                  <a:pt x="999941" y="549424"/>
                </a:lnTo>
                <a:lnTo>
                  <a:pt x="999941" y="94944"/>
                </a:lnTo>
                <a:lnTo>
                  <a:pt x="975180" y="122653"/>
                </a:lnTo>
                <a:lnTo>
                  <a:pt x="1052411" y="142404"/>
                </a:lnTo>
                <a:lnTo>
                  <a:pt x="1060370" y="0"/>
                </a:lnTo>
                <a:lnTo>
                  <a:pt x="1160299" y="20759"/>
                </a:lnTo>
                <a:lnTo>
                  <a:pt x="1160299" y="549424"/>
                </a:lnTo>
                <a:lnTo>
                  <a:pt x="1722791" y="549424"/>
                </a:lnTo>
                <a:lnTo>
                  <a:pt x="1708937" y="281357"/>
                </a:lnTo>
                <a:lnTo>
                  <a:pt x="2160240" y="629603"/>
                </a:lnTo>
                <a:lnTo>
                  <a:pt x="1653519" y="922099"/>
                </a:lnTo>
                <a:lnTo>
                  <a:pt x="1722791" y="709782"/>
                </a:lnTo>
                <a:lnTo>
                  <a:pt x="1160299" y="709782"/>
                </a:lnTo>
                <a:lnTo>
                  <a:pt x="1160299" y="1164262"/>
                </a:lnTo>
                <a:lnTo>
                  <a:pt x="1365169" y="1153111"/>
                </a:lnTo>
                <a:lnTo>
                  <a:pt x="1080120" y="1601711"/>
                </a:lnTo>
                <a:lnTo>
                  <a:pt x="795071" y="1153112"/>
                </a:lnTo>
                <a:lnTo>
                  <a:pt x="999941" y="1164262"/>
                </a:lnTo>
                <a:lnTo>
                  <a:pt x="999941" y="709782"/>
                </a:lnTo>
                <a:lnTo>
                  <a:pt x="437449" y="709782"/>
                </a:lnTo>
                <a:lnTo>
                  <a:pt x="437449" y="933249"/>
                </a:lnTo>
                <a:lnTo>
                  <a:pt x="0" y="629603"/>
                </a:lnTo>
                <a:close/>
              </a:path>
            </a:pathLst>
          </a:cu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548680"/>
            <a:ext cx="6912768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Вариативность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среды предполагает</a:t>
            </a:r>
            <a:endParaRPr lang="ru-RU" sz="2800" b="1" dirty="0">
              <a:ln w="1905"/>
              <a:gradFill>
                <a:gsLst>
                  <a:gs pos="0">
                    <a:srgbClr val="A379BB">
                      <a:shade val="20000"/>
                      <a:satMod val="200000"/>
                    </a:srgbClr>
                  </a:gs>
                  <a:gs pos="78000">
                    <a:srgbClr val="A379BB">
                      <a:tint val="90000"/>
                      <a:shade val="89000"/>
                      <a:satMod val="220000"/>
                    </a:srgbClr>
                  </a:gs>
                  <a:gs pos="100000">
                    <a:srgbClr val="A379B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1446213"/>
            <a:ext cx="3024188" cy="9032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F3824"/>
                </a:solidFill>
              </a:rPr>
              <a:t>Периодическую сменяемость игрового материала</a:t>
            </a: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0" y="1497013"/>
            <a:ext cx="2906713" cy="873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" algn="ctr" fontAlgn="auto">
              <a:spcBef>
                <a:spcPts val="384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2F3824"/>
              </a:solidFill>
            </a:endParaRPr>
          </a:p>
          <a:p>
            <a:pPr marL="91440" algn="ctr" fontAlgn="auto">
              <a:spcBef>
                <a:spcPts val="384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F3824"/>
                </a:solidFill>
              </a:rPr>
              <a:t>Разнообразие материалов и игрушек для обеспечения свободного выбора детьми</a:t>
            </a:r>
          </a:p>
          <a:p>
            <a:pPr marL="91440" algn="ctr" fontAlgn="auto">
              <a:spcBef>
                <a:spcPts val="384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2F382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2564904"/>
            <a:ext cx="3187700" cy="520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b="1" dirty="0" smtClean="0">
                <a:solidFill>
                  <a:srgbClr val="2F3824"/>
                </a:solidFill>
                <a:latin typeface="Calibri" pitchFamily="34" charset="0"/>
              </a:rPr>
              <a:t>Наличие различных пространств</a:t>
            </a:r>
            <a:endParaRPr lang="ru-RU" altLang="ru-RU" b="1" dirty="0">
              <a:solidFill>
                <a:srgbClr val="2F3824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564903"/>
            <a:ext cx="3600399" cy="5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148064" y="2564905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2F3824"/>
                </a:solidFill>
              </a:rPr>
              <a:t>Появление новых предметов</a:t>
            </a:r>
            <a:endParaRPr lang="ru-RU" altLang="ru-RU" b="1" dirty="0">
              <a:solidFill>
                <a:srgbClr val="2F38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416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Организация развивающей  предметно-пространственной среды  в свете требований ФГОС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43</cp:revision>
  <dcterms:created xsi:type="dcterms:W3CDTF">2016-01-22T16:18:13Z</dcterms:created>
  <dcterms:modified xsi:type="dcterms:W3CDTF">2016-01-30T03:57:04Z</dcterms:modified>
</cp:coreProperties>
</file>