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307" r:id="rId2"/>
    <p:sldId id="355" r:id="rId3"/>
    <p:sldId id="363" r:id="rId4"/>
    <p:sldId id="362" r:id="rId5"/>
    <p:sldId id="364" r:id="rId6"/>
    <p:sldId id="366" r:id="rId7"/>
    <p:sldId id="365" r:id="rId8"/>
    <p:sldId id="35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910082-8612-48BF-BA86-A22595559078}" type="datetimeFigureOut">
              <a:rPr lang="ru-RU" smtClean="0"/>
              <a:pPr/>
              <a:t>30.01.2016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D9182B-C106-45DE-ABBC-A6BC56C7099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470575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396E7-975F-4CA3-9B99-6DE6EB7DF2CC}" type="datetimeFigureOut">
              <a:rPr lang="ru-RU" smtClean="0"/>
              <a:pPr/>
              <a:t>30.01.2016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18DCD-4A78-424D-BE1D-163EAD1D77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396E7-975F-4CA3-9B99-6DE6EB7DF2CC}" type="datetimeFigureOut">
              <a:rPr lang="ru-RU" smtClean="0"/>
              <a:pPr/>
              <a:t>30.01.2016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18DCD-4A78-424D-BE1D-163EAD1D77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396E7-975F-4CA3-9B99-6DE6EB7DF2CC}" type="datetimeFigureOut">
              <a:rPr lang="ru-RU" smtClean="0"/>
              <a:pPr/>
              <a:t>30.01.2016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18DCD-4A78-424D-BE1D-163EAD1D77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396E7-975F-4CA3-9B99-6DE6EB7DF2CC}" type="datetimeFigureOut">
              <a:rPr lang="ru-RU" smtClean="0"/>
              <a:pPr/>
              <a:t>30.01.2016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18DCD-4A78-424D-BE1D-163EAD1D77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396E7-975F-4CA3-9B99-6DE6EB7DF2CC}" type="datetimeFigureOut">
              <a:rPr lang="ru-RU" smtClean="0"/>
              <a:pPr/>
              <a:t>30.01.2016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18DCD-4A78-424D-BE1D-163EAD1D77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396E7-975F-4CA3-9B99-6DE6EB7DF2CC}" type="datetimeFigureOut">
              <a:rPr lang="ru-RU" smtClean="0"/>
              <a:pPr/>
              <a:t>30.01.2016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18DCD-4A78-424D-BE1D-163EAD1D77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396E7-975F-4CA3-9B99-6DE6EB7DF2CC}" type="datetimeFigureOut">
              <a:rPr lang="ru-RU" smtClean="0"/>
              <a:pPr/>
              <a:t>30.01.2016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18DCD-4A78-424D-BE1D-163EAD1D77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396E7-975F-4CA3-9B99-6DE6EB7DF2CC}" type="datetimeFigureOut">
              <a:rPr lang="ru-RU" smtClean="0"/>
              <a:pPr/>
              <a:t>30.01.2016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18DCD-4A78-424D-BE1D-163EAD1D77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396E7-975F-4CA3-9B99-6DE6EB7DF2CC}" type="datetimeFigureOut">
              <a:rPr lang="ru-RU" smtClean="0"/>
              <a:pPr/>
              <a:t>30.01.2016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18DCD-4A78-424D-BE1D-163EAD1D77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396E7-975F-4CA3-9B99-6DE6EB7DF2CC}" type="datetimeFigureOut">
              <a:rPr lang="ru-RU" smtClean="0"/>
              <a:pPr/>
              <a:t>30.01.2016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18DCD-4A78-424D-BE1D-163EAD1D77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396E7-975F-4CA3-9B99-6DE6EB7DF2CC}" type="datetimeFigureOut">
              <a:rPr lang="ru-RU" smtClean="0"/>
              <a:pPr/>
              <a:t>30.01.2016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18DCD-4A78-424D-BE1D-163EAD1D77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D396E7-975F-4CA3-9B99-6DE6EB7DF2CC}" type="datetimeFigureOut">
              <a:rPr lang="ru-RU" smtClean="0"/>
              <a:pPr/>
              <a:t>30.01.2016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418DCD-4A78-424D-BE1D-163EAD1D773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Users\1\Desktop\ФОНЫ\img2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Горизонтальный свиток 4"/>
          <p:cNvSpPr/>
          <p:nvPr/>
        </p:nvSpPr>
        <p:spPr>
          <a:xfrm>
            <a:off x="1835696" y="-293150"/>
            <a:ext cx="6696744" cy="6818494"/>
          </a:xfrm>
          <a:prstGeom prst="horizontalScroll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571500" indent="-571500" algn="ctr">
              <a:buFont typeface="Arial" panose="020B0604020202020204" pitchFamily="34" charset="0"/>
              <a:buChar char="•"/>
            </a:pPr>
            <a:r>
              <a:rPr lang="ru-RU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Сотрудничество с родителями как условие эффективного воспитания детей</a:t>
            </a:r>
            <a:r>
              <a:rPr lang="ru-RU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4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Users\1\Desktop\ФОНЫ\img2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2269317" y="476672"/>
            <a:ext cx="6840760" cy="6381328"/>
          </a:xfrm>
          <a:prstGeom prst="round2Diag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ая прямоугольная выноска 6"/>
          <p:cNvSpPr/>
          <p:nvPr/>
        </p:nvSpPr>
        <p:spPr>
          <a:xfrm>
            <a:off x="2483768" y="476672"/>
            <a:ext cx="6677194" cy="3394601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</a:rPr>
              <a:t>Клуб «Молодая семья</a:t>
            </a:r>
          </a:p>
          <a:p>
            <a:pPr algn="ctr"/>
            <a:endParaRPr lang="ru-RU" sz="2000" b="1" dirty="0" smtClean="0">
              <a:solidFill>
                <a:schemeClr val="tx1"/>
              </a:solidFill>
            </a:endParaRPr>
          </a:p>
          <a:p>
            <a:pPr algn="ctr"/>
            <a:endParaRPr lang="ru-RU" sz="2000" b="1" dirty="0">
              <a:solidFill>
                <a:schemeClr val="tx1"/>
              </a:solidFill>
            </a:endParaRPr>
          </a:p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Цель работы клуба: психолого – педагогическое сопровождение родителей , усиление общественной составляющей в управлении ДОУ, обеспечение единства общественного воспитания ребенка.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8" name="Скругленная прямоугольная выноска 7"/>
          <p:cNvSpPr/>
          <p:nvPr/>
        </p:nvSpPr>
        <p:spPr>
          <a:xfrm>
            <a:off x="2471880" y="476672"/>
            <a:ext cx="6677194" cy="5256584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685800" indent="-685800" algn="ctr">
              <a:buFont typeface="Arial" panose="020B0604020202020204" pitchFamily="34" charset="0"/>
              <a:buChar char="•"/>
            </a:pPr>
            <a:r>
              <a:rPr lang="ru-RU" sz="4800" b="1" dirty="0" smtClean="0">
                <a:solidFill>
                  <a:srgbClr val="FF0000"/>
                </a:solidFill>
              </a:rPr>
              <a:t>Клуб «Молодая семья</a:t>
            </a:r>
          </a:p>
          <a:p>
            <a:pPr marL="342900" indent="-342900" algn="ctr">
              <a:buFont typeface="Arial" panose="020B0604020202020204" pitchFamily="34" charset="0"/>
              <a:buChar char="•"/>
            </a:pPr>
            <a:endParaRPr lang="ru-RU" sz="2000" b="1" dirty="0" smtClean="0">
              <a:solidFill>
                <a:schemeClr val="tx1"/>
              </a:solidFill>
            </a:endParaRPr>
          </a:p>
          <a:p>
            <a:pPr marL="342900" indent="-342900" algn="ctr">
              <a:buFont typeface="Arial" panose="020B0604020202020204" pitchFamily="34" charset="0"/>
              <a:buChar char="•"/>
            </a:pPr>
            <a:endParaRPr lang="ru-RU" sz="2000" b="1" dirty="0">
              <a:solidFill>
                <a:schemeClr val="tx1"/>
              </a:solidFill>
            </a:endParaRP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ru-RU" sz="2800" b="1" dirty="0" smtClean="0">
                <a:solidFill>
                  <a:schemeClr val="tx1"/>
                </a:solidFill>
              </a:rPr>
              <a:t>Цель работы клуба: психолого – педагогическое сопровождение родителей , усиление общественной составляющей в управлении ДОУ, обеспечение единства общественного воспитания ребенка.</a:t>
            </a:r>
            <a:endParaRPr lang="ru-RU" sz="2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Users\1\Desktop\ФОНЫ\img2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2269317" y="476672"/>
            <a:ext cx="6840760" cy="6381328"/>
          </a:xfrm>
          <a:prstGeom prst="round2Diag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ая прямоугольная выноска 6"/>
          <p:cNvSpPr/>
          <p:nvPr/>
        </p:nvSpPr>
        <p:spPr>
          <a:xfrm>
            <a:off x="2275685" y="836712"/>
            <a:ext cx="6828023" cy="5609331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ru-RU" sz="4400" b="1" dirty="0" smtClean="0">
                <a:solidFill>
                  <a:srgbClr val="FF0000"/>
                </a:solidFill>
              </a:rPr>
              <a:t>Задачи:</a:t>
            </a:r>
          </a:p>
          <a:p>
            <a:pPr algn="just"/>
            <a:r>
              <a:rPr lang="ru-RU" sz="2000" b="1" dirty="0" smtClean="0">
                <a:solidFill>
                  <a:schemeClr val="tx1"/>
                </a:solidFill>
              </a:rPr>
              <a:t>1.Психолого </a:t>
            </a:r>
            <a:r>
              <a:rPr lang="ru-RU" sz="2000" b="1" dirty="0" smtClean="0">
                <a:solidFill>
                  <a:schemeClr val="tx1"/>
                </a:solidFill>
              </a:rPr>
              <a:t>– педагогическое </a:t>
            </a:r>
            <a:r>
              <a:rPr lang="ru-RU" sz="2000" b="1" dirty="0" smtClean="0">
                <a:solidFill>
                  <a:schemeClr val="tx1"/>
                </a:solidFill>
              </a:rPr>
              <a:t>просвещение родителей с целью повышения педагогической компетенции</a:t>
            </a:r>
          </a:p>
          <a:p>
            <a:pPr algn="just"/>
            <a:endParaRPr lang="ru-RU" sz="2000" b="1" dirty="0" smtClean="0">
              <a:solidFill>
                <a:schemeClr val="tx1"/>
              </a:solidFill>
            </a:endParaRPr>
          </a:p>
          <a:p>
            <a:pPr algn="just"/>
            <a:r>
              <a:rPr lang="ru-RU" sz="2000" b="1" dirty="0" smtClean="0">
                <a:solidFill>
                  <a:schemeClr val="tx1"/>
                </a:solidFill>
              </a:rPr>
              <a:t>2.Создание </a:t>
            </a:r>
            <a:r>
              <a:rPr lang="ru-RU" sz="2000" b="1" dirty="0" smtClean="0">
                <a:solidFill>
                  <a:schemeClr val="tx1"/>
                </a:solidFill>
              </a:rPr>
              <a:t>в детском саду </a:t>
            </a:r>
            <a:r>
              <a:rPr lang="ru-RU" sz="2000" b="1" dirty="0" smtClean="0">
                <a:solidFill>
                  <a:schemeClr val="tx1"/>
                </a:solidFill>
              </a:rPr>
              <a:t>условий </a:t>
            </a:r>
            <a:r>
              <a:rPr lang="ru-RU" sz="2000" b="1" dirty="0" smtClean="0">
                <a:solidFill>
                  <a:schemeClr val="tx1"/>
                </a:solidFill>
              </a:rPr>
              <a:t>для разнообразного  по  содержанию  и формам  сотрудничества , способствующего развитию  конструктивного  взаимодействия  педагогов  и родителей с детьми.</a:t>
            </a:r>
          </a:p>
          <a:p>
            <a:pPr algn="just"/>
            <a:endParaRPr lang="ru-RU" sz="2000" b="1" dirty="0" smtClean="0">
              <a:solidFill>
                <a:schemeClr val="tx1"/>
              </a:solidFill>
            </a:endParaRPr>
          </a:p>
          <a:p>
            <a:pPr algn="just"/>
            <a:r>
              <a:rPr lang="ru-RU" sz="2000" b="1" dirty="0" smtClean="0">
                <a:solidFill>
                  <a:schemeClr val="tx1"/>
                </a:solidFill>
              </a:rPr>
              <a:t>3.Привлечение семей </a:t>
            </a:r>
            <a:r>
              <a:rPr lang="ru-RU" sz="2000" b="1" dirty="0" smtClean="0">
                <a:solidFill>
                  <a:schemeClr val="tx1"/>
                </a:solidFill>
              </a:rPr>
              <a:t>воспитанников к участию  в совместных с педагогами мероприятиях, организуемых в ДОУ, городе. </a:t>
            </a:r>
          </a:p>
          <a:p>
            <a:pPr algn="ctr"/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34989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Users\1\Desktop\ФОНЫ\img2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2269317" y="476672"/>
            <a:ext cx="6840760" cy="6381328"/>
          </a:xfrm>
          <a:prstGeom prst="round2Diag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ая прямоугольная выноска 6"/>
          <p:cNvSpPr/>
          <p:nvPr/>
        </p:nvSpPr>
        <p:spPr>
          <a:xfrm>
            <a:off x="2483768" y="476672"/>
            <a:ext cx="6677194" cy="3394601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</a:rPr>
              <a:t>Клуб «Молодая семья</a:t>
            </a:r>
          </a:p>
          <a:p>
            <a:pPr algn="ctr"/>
            <a:endParaRPr lang="ru-RU" sz="2000" b="1" dirty="0" smtClean="0">
              <a:solidFill>
                <a:schemeClr val="tx1"/>
              </a:solidFill>
            </a:endParaRPr>
          </a:p>
          <a:p>
            <a:pPr algn="ctr"/>
            <a:endParaRPr lang="ru-RU" sz="2000" b="1" dirty="0">
              <a:solidFill>
                <a:schemeClr val="tx1"/>
              </a:solidFill>
            </a:endParaRPr>
          </a:p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Цель работы клуба: психолого – педагогическое сопровождение родителей , усиление общественной составляющей в управлении ДОУ, обеспечение единства общественного воспитания ребенка.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8" name="Скругленная прямоугольная выноска 7"/>
          <p:cNvSpPr/>
          <p:nvPr/>
        </p:nvSpPr>
        <p:spPr>
          <a:xfrm>
            <a:off x="2486563" y="476672"/>
            <a:ext cx="6677194" cy="3816424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685800" indent="-685800" algn="ctr">
              <a:buFont typeface="Arial" panose="020B0604020202020204" pitchFamily="34" charset="0"/>
              <a:buChar char="•"/>
            </a:pPr>
            <a:r>
              <a:rPr lang="ru-RU" sz="4800" b="1" dirty="0" smtClean="0">
                <a:solidFill>
                  <a:srgbClr val="FF0000"/>
                </a:solidFill>
              </a:rPr>
              <a:t> Принципы взаимодействия:</a:t>
            </a: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ru-RU" sz="3200" b="1" dirty="0" smtClean="0">
                <a:solidFill>
                  <a:schemeClr val="tx1"/>
                </a:solidFill>
              </a:rPr>
              <a:t>Наличие обратной связи;</a:t>
            </a:r>
            <a:endParaRPr lang="ru-RU" sz="1200" b="1" dirty="0">
              <a:solidFill>
                <a:schemeClr val="tx1"/>
              </a:solidFill>
            </a:endParaRP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ru-RU" sz="2800" b="1" dirty="0" smtClean="0">
                <a:solidFill>
                  <a:schemeClr val="tx1"/>
                </a:solidFill>
              </a:rPr>
              <a:t>Объективность информации;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ru-RU" sz="2800" b="1" dirty="0" smtClean="0">
                <a:solidFill>
                  <a:schemeClr val="tx1"/>
                </a:solidFill>
              </a:rPr>
              <a:t>Конкретность в работе с родителями (законными представителями)</a:t>
            </a:r>
          </a:p>
          <a:p>
            <a:pPr algn="ctr"/>
            <a:endParaRPr lang="ru-RU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56640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Users\1\Desktop\ФОНЫ\img2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2269317" y="476672"/>
            <a:ext cx="6840760" cy="6381328"/>
          </a:xfrm>
          <a:prstGeom prst="round2Diag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ая прямоугольная выноска 6"/>
          <p:cNvSpPr/>
          <p:nvPr/>
        </p:nvSpPr>
        <p:spPr>
          <a:xfrm>
            <a:off x="2483768" y="476672"/>
            <a:ext cx="6677194" cy="3394601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</a:rPr>
              <a:t>Клуб «Молодая семья</a:t>
            </a:r>
          </a:p>
          <a:p>
            <a:pPr algn="ctr"/>
            <a:endParaRPr lang="ru-RU" sz="2000" b="1" dirty="0" smtClean="0">
              <a:solidFill>
                <a:schemeClr val="tx1"/>
              </a:solidFill>
            </a:endParaRPr>
          </a:p>
          <a:p>
            <a:pPr algn="ctr"/>
            <a:endParaRPr lang="ru-RU" sz="2000" b="1" dirty="0">
              <a:solidFill>
                <a:schemeClr val="tx1"/>
              </a:solidFill>
            </a:endParaRPr>
          </a:p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 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8" name="Скругленная прямоугольная выноска 7"/>
          <p:cNvSpPr/>
          <p:nvPr/>
        </p:nvSpPr>
        <p:spPr>
          <a:xfrm>
            <a:off x="2471880" y="476672"/>
            <a:ext cx="6677194" cy="5400600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</a:rPr>
              <a:t>Основные методы поставленных задач: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000" b="1" dirty="0" smtClean="0">
                <a:solidFill>
                  <a:schemeClr val="tx1"/>
                </a:solidFill>
              </a:rPr>
              <a:t>Индивидуальное и групповое консультирование;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000" b="1" dirty="0" smtClean="0">
                <a:solidFill>
                  <a:schemeClr val="tx1"/>
                </a:solidFill>
              </a:rPr>
              <a:t>Привлечение семей к различным формам совместной с детьми или педагогами деятельности;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000" b="1" dirty="0" smtClean="0">
                <a:solidFill>
                  <a:schemeClr val="tx1"/>
                </a:solidFill>
              </a:rPr>
              <a:t>Участие родителей  в образовательном процессе, проведение  открытых занятий , бесед, диспутов, дискуссий по проблемам воспитания  детей;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000" b="1" dirty="0" smtClean="0">
                <a:solidFill>
                  <a:schemeClr val="tx1"/>
                </a:solidFill>
              </a:rPr>
              <a:t>Неформальные беседы о детях или запланированные встречи с родителями с целью обсуждения достигнутых успехов независимо  от конкретных проблем.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dirty="0" smtClean="0">
              <a:solidFill>
                <a:schemeClr val="tx1"/>
              </a:solidFill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50769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Users\1\Desktop\ФОНЫ\img2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2269317" y="476672"/>
            <a:ext cx="6840760" cy="6381328"/>
          </a:xfrm>
          <a:prstGeom prst="round2Diag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ая прямоугольная выноска 6"/>
          <p:cNvSpPr/>
          <p:nvPr/>
        </p:nvSpPr>
        <p:spPr>
          <a:xfrm>
            <a:off x="2483768" y="476672"/>
            <a:ext cx="6677194" cy="3394601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</a:rPr>
              <a:t>Клуб «Молодая семья</a:t>
            </a:r>
          </a:p>
          <a:p>
            <a:pPr algn="ctr"/>
            <a:endParaRPr lang="ru-RU" sz="2000" b="1" dirty="0" smtClean="0">
              <a:solidFill>
                <a:schemeClr val="tx1"/>
              </a:solidFill>
            </a:endParaRPr>
          </a:p>
          <a:p>
            <a:pPr algn="ctr"/>
            <a:endParaRPr lang="ru-RU" sz="2000" b="1" dirty="0">
              <a:solidFill>
                <a:schemeClr val="tx1"/>
              </a:solidFill>
            </a:endParaRPr>
          </a:p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Цель работы клуба: психолого – педагогическое сопровождение родителей , усиление общественной составляющей в управлении ДОУ, обеспечение единства общественного воспитания ребенка.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8" name="Скругленная прямоугольная выноска 7"/>
          <p:cNvSpPr/>
          <p:nvPr/>
        </p:nvSpPr>
        <p:spPr>
          <a:xfrm>
            <a:off x="2449845" y="467002"/>
            <a:ext cx="6677194" cy="3394601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</a:rPr>
              <a:t> 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9" name="Скругленная прямоугольная выноска 8"/>
          <p:cNvSpPr/>
          <p:nvPr/>
        </p:nvSpPr>
        <p:spPr>
          <a:xfrm>
            <a:off x="2466806" y="476671"/>
            <a:ext cx="6677194" cy="6120681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685800" indent="-685800" algn="ctr">
              <a:buFont typeface="Arial" panose="020B0604020202020204" pitchFamily="34" charset="0"/>
              <a:buChar char="•"/>
            </a:pPr>
            <a:r>
              <a:rPr lang="ru-RU" sz="4800" b="1" dirty="0" smtClean="0">
                <a:solidFill>
                  <a:srgbClr val="FF0000"/>
                </a:solidFill>
              </a:rPr>
              <a:t> Включенность родителей  в деятельность ДОУ: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b="1" dirty="0" smtClean="0">
                <a:solidFill>
                  <a:schemeClr val="tx1"/>
                </a:solidFill>
              </a:rPr>
              <a:t>Педагогическая гостиная «Быть здоровым -  мое право»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b="1" dirty="0" smtClean="0">
                <a:solidFill>
                  <a:schemeClr val="tx1"/>
                </a:solidFill>
              </a:rPr>
              <a:t>Семинар- практикум </a:t>
            </a:r>
            <a:r>
              <a:rPr lang="ru-RU" sz="2000" b="1" dirty="0" smtClean="0">
                <a:solidFill>
                  <a:schemeClr val="tx1"/>
                </a:solidFill>
              </a:rPr>
              <a:t>«Играем </a:t>
            </a:r>
            <a:r>
              <a:rPr lang="ru-RU" sz="2000" b="1" dirty="0" smtClean="0">
                <a:solidFill>
                  <a:schemeClr val="tx1"/>
                </a:solidFill>
              </a:rPr>
              <a:t>пальчиками»;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b="1" dirty="0" smtClean="0">
                <a:solidFill>
                  <a:schemeClr val="tx1"/>
                </a:solidFill>
              </a:rPr>
              <a:t>Спортивное развлечение «Поиграй со мною, мама»;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b="1" dirty="0" smtClean="0">
                <a:solidFill>
                  <a:schemeClr val="tx1"/>
                </a:solidFill>
              </a:rPr>
              <a:t>Тренинг   «Мы вместе»;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schemeClr val="tx1"/>
                </a:solidFill>
              </a:rPr>
              <a:t>Тематические родительские </a:t>
            </a:r>
            <a:r>
              <a:rPr lang="ru-RU" sz="2000" b="1" dirty="0" smtClean="0">
                <a:solidFill>
                  <a:schemeClr val="tx1"/>
                </a:solidFill>
              </a:rPr>
              <a:t>собрания «Когда семья вместе, так и душа на месте»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b="1" dirty="0" smtClean="0">
                <a:solidFill>
                  <a:schemeClr val="tx1"/>
                </a:solidFill>
              </a:rPr>
              <a:t>Консультации «Чем </a:t>
            </a:r>
            <a:r>
              <a:rPr lang="ru-RU" sz="2000" b="1" dirty="0" smtClean="0">
                <a:solidFill>
                  <a:schemeClr val="tx1"/>
                </a:solidFill>
              </a:rPr>
              <a:t>занять ребенка в новогодние </a:t>
            </a:r>
            <a:r>
              <a:rPr lang="ru-RU" sz="2000" b="1" dirty="0" smtClean="0">
                <a:solidFill>
                  <a:schemeClr val="tx1"/>
                </a:solidFill>
              </a:rPr>
              <a:t>каникулы»;</a:t>
            </a:r>
            <a:endParaRPr lang="ru-RU" sz="2000" b="1" dirty="0" smtClean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b="1" dirty="0" smtClean="0">
                <a:solidFill>
                  <a:schemeClr val="tx1"/>
                </a:solidFill>
              </a:rPr>
              <a:t>«</a:t>
            </a:r>
            <a:r>
              <a:rPr lang="ru-RU" sz="2000" b="1" dirty="0">
                <a:solidFill>
                  <a:schemeClr val="tx1"/>
                </a:solidFill>
              </a:rPr>
              <a:t>М</a:t>
            </a:r>
            <a:r>
              <a:rPr lang="ru-RU" sz="2000" b="1" dirty="0" smtClean="0">
                <a:solidFill>
                  <a:schemeClr val="tx1"/>
                </a:solidFill>
              </a:rPr>
              <a:t>астерская лесных чудес</a:t>
            </a:r>
            <a:r>
              <a:rPr lang="ru-RU" sz="2000" b="1" dirty="0" smtClean="0">
                <a:solidFill>
                  <a:schemeClr val="tx1"/>
                </a:solidFill>
              </a:rPr>
              <a:t>» (</a:t>
            </a:r>
            <a:r>
              <a:rPr lang="ru-RU" sz="2000" b="1" dirty="0" smtClean="0">
                <a:solidFill>
                  <a:schemeClr val="tx1"/>
                </a:solidFill>
              </a:rPr>
              <a:t>изготовление поделок из природного материала)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b="1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b="1" dirty="0" smtClean="0">
                <a:solidFill>
                  <a:schemeClr val="tx1"/>
                </a:solidFill>
              </a:rPr>
              <a:t> </a:t>
            </a: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9047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Users\1\Desktop\ФОНЫ\img2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2269317" y="476672"/>
            <a:ext cx="6840760" cy="6381328"/>
          </a:xfrm>
          <a:prstGeom prst="round2Diag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ая прямоугольная выноска 6"/>
          <p:cNvSpPr/>
          <p:nvPr/>
        </p:nvSpPr>
        <p:spPr>
          <a:xfrm>
            <a:off x="2483768" y="476672"/>
            <a:ext cx="6677194" cy="3394601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</a:rPr>
              <a:t>Клуб «Молодая семья</a:t>
            </a:r>
          </a:p>
          <a:p>
            <a:pPr algn="ctr"/>
            <a:endParaRPr lang="ru-RU" sz="2000" b="1" dirty="0" smtClean="0">
              <a:solidFill>
                <a:schemeClr val="tx1"/>
              </a:solidFill>
            </a:endParaRPr>
          </a:p>
          <a:p>
            <a:pPr algn="ctr"/>
            <a:endParaRPr lang="ru-RU" sz="2000" b="1" dirty="0">
              <a:solidFill>
                <a:schemeClr val="tx1"/>
              </a:solidFill>
            </a:endParaRPr>
          </a:p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Цель работы клуба: психолого – педагогическое сопровождение родителей , усиление общественной составляющей в управлении ДОУ, обеспечение единства общественного воспитания ребенка.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8" name="Скругленная прямоугольная выноска 7"/>
          <p:cNvSpPr/>
          <p:nvPr/>
        </p:nvSpPr>
        <p:spPr>
          <a:xfrm>
            <a:off x="2432883" y="476671"/>
            <a:ext cx="6677194" cy="6264697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685800" indent="-685800" algn="ctr">
              <a:buFont typeface="Arial" panose="020B0604020202020204" pitchFamily="34" charset="0"/>
              <a:buChar char="•"/>
            </a:pPr>
            <a:r>
              <a:rPr lang="ru-RU" sz="4800" b="1" dirty="0" smtClean="0">
                <a:solidFill>
                  <a:srgbClr val="FF0000"/>
                </a:solidFill>
              </a:rPr>
              <a:t> Традиционные формы работы с родителями</a:t>
            </a: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ru-RU" sz="2000" b="1" dirty="0" smtClean="0">
                <a:solidFill>
                  <a:schemeClr val="tx1"/>
                </a:solidFill>
              </a:rPr>
              <a:t>Выставки детских работ, изготовленных вместе с родителями;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b="1" dirty="0" smtClean="0">
                <a:solidFill>
                  <a:schemeClr val="tx1"/>
                </a:solidFill>
              </a:rPr>
              <a:t>Совместные экскурсии;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b="1" dirty="0" smtClean="0">
                <a:solidFill>
                  <a:schemeClr val="tx1"/>
                </a:solidFill>
              </a:rPr>
              <a:t>Дни общения;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b="1" dirty="0" smtClean="0">
                <a:solidFill>
                  <a:schemeClr val="tx1"/>
                </a:solidFill>
              </a:rPr>
              <a:t>Дни добрых дел;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b="1" dirty="0" smtClean="0">
                <a:solidFill>
                  <a:schemeClr val="tx1"/>
                </a:solidFill>
              </a:rPr>
              <a:t>Участие родителей в подготовке и проведении праздников, досугов;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b="1" dirty="0" smtClean="0">
                <a:solidFill>
                  <a:schemeClr val="tx1"/>
                </a:solidFill>
              </a:rPr>
              <a:t>Совместное создание  предметно –развивающей среды;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b="1" dirty="0" smtClean="0">
                <a:solidFill>
                  <a:schemeClr val="tx1"/>
                </a:solidFill>
              </a:rPr>
              <a:t>Утренние приветствия</a:t>
            </a:r>
          </a:p>
          <a:p>
            <a:pPr marL="685800" indent="-685800" algn="ctr">
              <a:buFont typeface="Arial" panose="020B0604020202020204" pitchFamily="34" charset="0"/>
              <a:buChar char="•"/>
            </a:pPr>
            <a:endParaRPr lang="ru-RU" sz="4800" b="1" dirty="0" smtClean="0">
              <a:solidFill>
                <a:srgbClr val="FF0000"/>
              </a:solidFill>
            </a:endParaRPr>
          </a:p>
          <a:p>
            <a:pPr marL="342900" indent="-342900" algn="ctr">
              <a:buFont typeface="Arial" panose="020B0604020202020204" pitchFamily="34" charset="0"/>
              <a:buChar char="•"/>
            </a:pPr>
            <a:endParaRPr lang="ru-RU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72469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ru-RU" sz="3200" i="1" dirty="0">
                <a:solidFill>
                  <a:schemeClr val="tx1"/>
                </a:solidFill>
                <a:latin typeface="Constantia" pitchFamily="18" charset="0"/>
              </a:rPr>
              <a:t>«Чем выше и дальше каждый из нас идет, тем яснее видит, что предела достижений совершенства не существует. Дело не в том, какой высоты ты достигнешь сегодня, а в том, чтобы двигаться вперёд вместе с вечным движением жизни</a:t>
            </a:r>
            <a:r>
              <a:rPr lang="ru-RU" sz="3200" i="1" dirty="0" smtClean="0">
                <a:solidFill>
                  <a:schemeClr val="tx1"/>
                </a:solidFill>
                <a:latin typeface="Constantia" pitchFamily="18" charset="0"/>
              </a:rPr>
              <a:t>»</a:t>
            </a:r>
            <a:r>
              <a:rPr lang="ru-RU" sz="3200" b="1" i="1" dirty="0"/>
              <a:t> </a:t>
            </a:r>
            <a:endParaRPr lang="ru-RU" sz="3200" b="1" i="1" dirty="0" smtClean="0"/>
          </a:p>
          <a:p>
            <a:pPr marL="0" indent="0" algn="r">
              <a:buNone/>
            </a:pPr>
            <a:r>
              <a:rPr lang="ru-RU" b="1" i="1" dirty="0" smtClean="0"/>
              <a:t>(</a:t>
            </a:r>
            <a:r>
              <a:rPr lang="ru-RU" b="1" i="1" dirty="0"/>
              <a:t>Е. И. Рерих)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31865257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735</TotalTime>
  <Words>452</Words>
  <Application>Microsoft Office PowerPoint</Application>
  <PresentationFormat>Экран (4:3)</PresentationFormat>
  <Paragraphs>61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Company>DG Win&amp;Soft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Admin</cp:lastModifiedBy>
  <cp:revision>39</cp:revision>
  <dcterms:created xsi:type="dcterms:W3CDTF">2016-01-22T16:18:13Z</dcterms:created>
  <dcterms:modified xsi:type="dcterms:W3CDTF">2016-01-30T03:30:53Z</dcterms:modified>
</cp:coreProperties>
</file>