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2AA780-F7BB-4CE0-9B60-65517C81BCE3}" type="datetimeFigureOut">
              <a:rPr lang="ru-RU" smtClean="0"/>
              <a:pPr/>
              <a:t>23.11.2023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EF73D-D29E-4336-AAE0-8F05443F28F0}" type="slidenum">
              <a:rPr lang="ru-RU" smtClean="0"/>
              <a:pPr/>
              <a:t>‹#›</a:t>
            </a:fld>
            <a:endParaRPr lang="ru-RU"/>
          </a:p>
        </p:txBody>
      </p:sp>
    </p:spTree>
    <p:extLst>
      <p:ext uri="{BB962C8B-B14F-4D97-AF65-F5344CB8AC3E}">
        <p14:creationId xmlns="" xmlns:p14="http://schemas.microsoft.com/office/powerpoint/2010/main" val="231502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pPr/>
              <a:t>2</a:t>
            </a:fld>
            <a:endParaRPr lang="ru-RU"/>
          </a:p>
        </p:txBody>
      </p:sp>
    </p:spTree>
    <p:extLst>
      <p:ext uri="{BB962C8B-B14F-4D97-AF65-F5344CB8AC3E}">
        <p14:creationId xmlns="" xmlns:p14="http://schemas.microsoft.com/office/powerpoint/2010/main" val="1236357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11/23/2023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e.profkiosk.ru/eServices/service_content/file/e1ca43b2-58e5-4636-a141-5707c37052c0.docx;02-03%20Planiruemye%20rezultaty%20v%20rannem%20vozraste.docx" TargetMode="External"/><Relationship Id="rId7" Type="http://schemas.openxmlformats.org/officeDocument/2006/relationships/hyperlink" Target="https://e.profkiosk.ru/eServices/service_content/file/f648e6d5-9949-4caa-985c-4e411f57a314.docx;07%20Planiruemye%20rezultaty%20na%20ehtape%20zaversheniya%20osvoeniya%20FOP.docx" TargetMode="External"/><Relationship Id="rId2" Type="http://schemas.openxmlformats.org/officeDocument/2006/relationships/hyperlink" Target="https://e.profkiosk.ru/eServices/service_content/file/0231c7b1-c7f4-477f-9778-9377084193c0.docx;01%20Planiruemye%20rezultaty%20v%20mladencheskom%20vozraste.docx" TargetMode="External"/><Relationship Id="rId1" Type="http://schemas.openxmlformats.org/officeDocument/2006/relationships/slideLayout" Target="../slideLayouts/slideLayout6.xml"/><Relationship Id="rId6" Type="http://schemas.openxmlformats.org/officeDocument/2006/relationships/hyperlink" Target="https://e.profkiosk.ru/eServices/service_content/file/5612df24-424f-4b44-85b8-74ccc6cd021d.docx;06%20Planiruemye%20rezultaty%20k%20shesti%20godam.docx" TargetMode="External"/><Relationship Id="rId5" Type="http://schemas.openxmlformats.org/officeDocument/2006/relationships/hyperlink" Target="https://e.profkiosk.ru/eServices/service_content/file/003f6bc6-3c6a-4b20-b549-57d55c12492a.docx;05%20Planiruemye%20rezultaty%20k%20pyati%20godam.docx" TargetMode="External"/><Relationship Id="rId4" Type="http://schemas.openxmlformats.org/officeDocument/2006/relationships/hyperlink" Target="https://e.profkiosk.ru/eServices/service_content/file/0b71f799-d463-41e7-918e-c9705bc2183f.docx;04%20Planiruemye%20rezultaty%20k%20chetyrem%20godam.docx"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regulation.gov.ru/projects"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09600"/>
            <a:ext cx="7772400" cy="4114799"/>
          </a:xfrm>
        </p:spPr>
        <p:txBody>
          <a:bodyPr>
            <a:normAutofit/>
          </a:bodyPr>
          <a:lstStyle/>
          <a:p>
            <a:pPr>
              <a:lnSpc>
                <a:spcPct val="115000"/>
              </a:lnSpc>
            </a:pPr>
            <a:r>
              <a:rPr lang="ru-RU" sz="1600" dirty="0">
                <a:ea typeface="Calibri"/>
                <a:cs typeface="Times New Roman"/>
              </a:rPr>
              <a:t/>
            </a:r>
            <a:br>
              <a:rPr lang="ru-RU" sz="1600" dirty="0">
                <a:ea typeface="Calibri"/>
                <a:cs typeface="Times New Roman"/>
              </a:rPr>
            </a:br>
            <a:r>
              <a:rPr lang="ru-RU" sz="3600" b="1" dirty="0">
                <a:solidFill>
                  <a:srgbClr val="002060"/>
                </a:solidFill>
                <a:latin typeface="Times New Roman"/>
                <a:ea typeface="Calibri"/>
                <a:cs typeface="Times New Roman"/>
              </a:rPr>
              <a:t>«Обзор изменений </a:t>
            </a:r>
            <a:r>
              <a:rPr lang="ru-RU" sz="3600" b="1" dirty="0" smtClean="0">
                <a:solidFill>
                  <a:srgbClr val="002060"/>
                </a:solidFill>
                <a:latin typeface="Times New Roman"/>
                <a:ea typeface="Calibri"/>
                <a:cs typeface="Times New Roman"/>
              </a:rPr>
              <a:t> дошкольного образования </a:t>
            </a:r>
            <a:r>
              <a:rPr lang="ru-RU" sz="3600" b="1" dirty="0">
                <a:solidFill>
                  <a:srgbClr val="002060"/>
                </a:solidFill>
                <a:latin typeface="Times New Roman"/>
                <a:ea typeface="Calibri"/>
                <a:cs typeface="Times New Roman"/>
              </a:rPr>
              <a:t>в 2023 году:</a:t>
            </a:r>
            <a:r>
              <a:rPr lang="ru-RU" sz="1600" dirty="0">
                <a:solidFill>
                  <a:srgbClr val="002060"/>
                </a:solidFill>
                <a:ea typeface="Calibri"/>
                <a:cs typeface="Times New Roman"/>
              </a:rPr>
              <a:t/>
            </a:r>
            <a:br>
              <a:rPr lang="ru-RU" sz="1600" dirty="0">
                <a:solidFill>
                  <a:srgbClr val="002060"/>
                </a:solidFill>
                <a:ea typeface="Calibri"/>
                <a:cs typeface="Times New Roman"/>
              </a:rPr>
            </a:br>
            <a:r>
              <a:rPr lang="ru-RU" sz="3600" b="1" dirty="0">
                <a:solidFill>
                  <a:srgbClr val="002060"/>
                </a:solidFill>
                <a:latin typeface="Times New Roman"/>
                <a:ea typeface="Calibri"/>
                <a:cs typeface="Times New Roman"/>
              </a:rPr>
              <a:t>Федеральная образовательная программы и ФГОС  ДО»</a:t>
            </a:r>
            <a:r>
              <a:rPr lang="ru-RU" sz="1600" dirty="0">
                <a:solidFill>
                  <a:srgbClr val="002060"/>
                </a:solidFill>
                <a:ea typeface="Calibri"/>
                <a:cs typeface="Times New Roman"/>
              </a:rPr>
              <a:t/>
            </a:r>
            <a:br>
              <a:rPr lang="ru-RU" sz="1600" dirty="0">
                <a:solidFill>
                  <a:srgbClr val="002060"/>
                </a:solidFill>
                <a:ea typeface="Calibri"/>
                <a:cs typeface="Times New Roman"/>
              </a:rPr>
            </a:br>
            <a:endParaRPr lang="ru-RU" sz="36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endParaRPr lang="ru-RU" sz="1800" dirty="0">
              <a:solidFill>
                <a:srgbClr val="7030A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 xmlns:p14="http://schemas.microsoft.com/office/powerpoint/2010/main" val="3117725444"/>
              </p:ext>
            </p:extLst>
          </p:nvPr>
        </p:nvGraphicFramePr>
        <p:xfrm>
          <a:off x="457200" y="533401"/>
          <a:ext cx="8153400" cy="5791199"/>
        </p:xfrm>
        <a:graphic>
          <a:graphicData uri="http://schemas.openxmlformats.org/drawingml/2006/table">
            <a:tbl>
              <a:tblPr firstRow="1" firstCol="1" bandRow="1">
                <a:tableStyleId>{5C22544A-7EE6-4342-B048-85BDC9FD1C3A}</a:tableStyleId>
              </a:tblPr>
              <a:tblGrid>
                <a:gridCol w="617619"/>
                <a:gridCol w="3643724"/>
                <a:gridCol w="3892057"/>
              </a:tblGrid>
              <a:tr h="662672">
                <a:tc>
                  <a:txBody>
                    <a:bodyPr/>
                    <a:lstStyle/>
                    <a:p>
                      <a:pPr algn="just">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Было</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Стало</a:t>
                      </a:r>
                      <a:endParaRPr lang="ru-RU" sz="1100">
                        <a:effectLst/>
                        <a:latin typeface="Calibri"/>
                        <a:ea typeface="Calibri"/>
                        <a:cs typeface="Times New Roman"/>
                      </a:endParaRPr>
                    </a:p>
                  </a:txBody>
                  <a:tcPr marL="68580" marR="68580" marT="0" marB="0"/>
                </a:tc>
              </a:tr>
              <a:tr h="1201461">
                <a:tc>
                  <a:txBody>
                    <a:bodyPr/>
                    <a:lstStyle/>
                    <a:p>
                      <a:pPr algn="just">
                        <a:lnSpc>
                          <a:spcPct val="115000"/>
                        </a:lnSpc>
                        <a:spcAft>
                          <a:spcPts val="0"/>
                        </a:spcAft>
                      </a:pPr>
                      <a:r>
                        <a:rPr lang="ru-RU" sz="1200">
                          <a:effectLst/>
                        </a:rPr>
                        <a:t>п 1.7</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вариативных примерных образовательных программ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a:t>
                      </a:r>
                      <a:r>
                        <a:rPr lang="ru-RU" sz="1400" u="sng" dirty="0">
                          <a:effectLst/>
                          <a:latin typeface="Times New Roman" pitchFamily="18" charset="0"/>
                          <a:cs typeface="Times New Roman" pitchFamily="18" charset="0"/>
                        </a:rPr>
                        <a:t>федеральной образовательной программы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tr>
              <a:tr h="1201461">
                <a:tc>
                  <a:txBody>
                    <a:bodyPr/>
                    <a:lstStyle/>
                    <a:p>
                      <a:pPr algn="just">
                        <a:lnSpc>
                          <a:spcPct val="115000"/>
                        </a:lnSpc>
                        <a:spcAft>
                          <a:spcPts val="0"/>
                        </a:spcAft>
                      </a:pPr>
                      <a:r>
                        <a:rPr lang="ru-RU" sz="1200" dirty="0">
                          <a:effectLst/>
                        </a:rPr>
                        <a:t>п 2.5</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с учетом Примерных программ</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a:t>
                      </a:r>
                      <a:r>
                        <a:rPr lang="ru-RU" sz="1400" u="sng" dirty="0">
                          <a:effectLst/>
                          <a:latin typeface="Times New Roman" pitchFamily="18" charset="0"/>
                          <a:cs typeface="Times New Roman" pitchFamily="18" charset="0"/>
                        </a:rPr>
                        <a:t>ФОП ДО</a:t>
                      </a:r>
                      <a:endParaRPr lang="ru-RU" sz="1400" dirty="0">
                        <a:effectLst/>
                        <a:latin typeface="Times New Roman" pitchFamily="18" charset="0"/>
                        <a:ea typeface="Calibri"/>
                        <a:cs typeface="Times New Roman" pitchFamily="18" charset="0"/>
                      </a:endParaRPr>
                    </a:p>
                  </a:txBody>
                  <a:tcPr marL="68580" marR="68580" marT="0" marB="0"/>
                </a:tc>
              </a:tr>
              <a:tr h="2725605">
                <a:tc>
                  <a:txBody>
                    <a:bodyPr/>
                    <a:lstStyle/>
                    <a:p>
                      <a:pPr algn="just">
                        <a:lnSpc>
                          <a:spcPct val="115000"/>
                        </a:lnSpc>
                        <a:spcAft>
                          <a:spcPts val="0"/>
                        </a:spcAft>
                      </a:pPr>
                      <a:r>
                        <a:rPr lang="ru-RU" sz="1200">
                          <a:effectLst/>
                        </a:rPr>
                        <a:t>п 2.6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Программы должно обеспечивать развитие личности, мотивации и способностей детей в различных видах деятельности и охватывать следующие структурные единицы, представляющие определенные направления развития и образования детей (далее - образовательные области)</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Содержание ООП ДО должно обеспечивать </a:t>
                      </a:r>
                      <a:r>
                        <a:rPr lang="ru-RU" sz="1400" u="sng" dirty="0">
                          <a:effectLst/>
                          <a:latin typeface="Times New Roman" pitchFamily="18" charset="0"/>
                          <a:cs typeface="Times New Roman" pitchFamily="18" charset="0"/>
                        </a:rPr>
                        <a:t>физическое и психическое развитие ребенка в различных видах деятельности </a:t>
                      </a:r>
                      <a:r>
                        <a:rPr lang="ru-RU" sz="1400" dirty="0">
                          <a:effectLst/>
                          <a:latin typeface="Times New Roman" pitchFamily="18" charset="0"/>
                          <a:cs typeface="Times New Roman" pitchFamily="18" charset="0"/>
                        </a:rPr>
                        <a:t>и охватывать следующие структурные единицы, представляющие </a:t>
                      </a:r>
                      <a:r>
                        <a:rPr lang="ru-RU" sz="1400" u="sng" dirty="0">
                          <a:effectLst/>
                          <a:latin typeface="Times New Roman" pitchFamily="18" charset="0"/>
                          <a:cs typeface="Times New Roman" pitchFamily="18" charset="0"/>
                        </a:rPr>
                        <a:t>определенные направления обучения</a:t>
                      </a:r>
                      <a:r>
                        <a:rPr lang="ru-RU" sz="1400" dirty="0">
                          <a:effectLst/>
                          <a:latin typeface="Times New Roman" pitchFamily="18" charset="0"/>
                          <a:cs typeface="Times New Roman" pitchFamily="18" charset="0"/>
                        </a:rPr>
                        <a:t> и </a:t>
                      </a:r>
                      <a:r>
                        <a:rPr lang="ru-RU" sz="1400" u="sng" dirty="0">
                          <a:effectLst/>
                          <a:latin typeface="Times New Roman" pitchFamily="18" charset="0"/>
                          <a:cs typeface="Times New Roman" pitchFamily="18" charset="0"/>
                        </a:rPr>
                        <a:t>воспитания</a:t>
                      </a:r>
                      <a:r>
                        <a:rPr lang="ru-RU" sz="1400" dirty="0">
                          <a:effectLst/>
                          <a:latin typeface="Times New Roman" pitchFamily="18" charset="0"/>
                          <a:cs typeface="Times New Roman" pitchFamily="18" charset="0"/>
                        </a:rPr>
                        <a:t> (далее – образовательные области)</a:t>
                      </a:r>
                      <a:endParaRPr lang="ru-RU" sz="1400" dirty="0">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 xmlns:p14="http://schemas.microsoft.com/office/powerpoint/2010/main" val="3947497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09600"/>
            <a:ext cx="7543800" cy="5029200"/>
          </a:xfrm>
        </p:spPr>
        <p:txBody>
          <a:bodyPr>
            <a:normAutofit/>
          </a:bodyPr>
          <a:lstStyle/>
          <a:p>
            <a:r>
              <a:rPr lang="ru-RU" sz="3200" b="1" dirty="0" smtClean="0">
                <a:solidFill>
                  <a:srgbClr val="002060"/>
                </a:solidFill>
                <a:latin typeface="Times New Roman" pitchFamily="18" charset="0"/>
                <a:cs typeface="Times New Roman" pitchFamily="18" charset="0"/>
              </a:rPr>
              <a:t>Ключевые изменения в ФГОС  ДО:</a:t>
            </a:r>
            <a:br>
              <a:rPr lang="ru-RU" sz="3200" b="1" dirty="0" smtClean="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2.6:</a:t>
            </a:r>
            <a:r>
              <a:rPr lang="ru-RU" sz="2400" dirty="0">
                <a:solidFill>
                  <a:srgbClr val="002060"/>
                </a:solidFill>
                <a:latin typeface="Times New Roman" pitchFamily="18" charset="0"/>
                <a:cs typeface="Times New Roman" pitchFamily="18" charset="0"/>
              </a:rPr>
              <a:t> перечень образовательных областей не изменился, однако </a:t>
            </a:r>
            <a:r>
              <a:rPr lang="ru-RU" sz="2400" b="1" dirty="0">
                <a:solidFill>
                  <a:srgbClr val="002060"/>
                </a:solidFill>
                <a:latin typeface="Times New Roman" pitchFamily="18" charset="0"/>
                <a:cs typeface="Times New Roman" pitchFamily="18" charset="0"/>
              </a:rPr>
              <a:t>расширено и конкретизировано содержание образовательных </a:t>
            </a:r>
            <a:r>
              <a:rPr lang="ru-RU" sz="2400" b="1" dirty="0" smtClean="0">
                <a:solidFill>
                  <a:srgbClr val="002060"/>
                </a:solidFill>
                <a:latin typeface="Times New Roman" pitchFamily="18" charset="0"/>
                <a:cs typeface="Times New Roman" pitchFamily="18" charset="0"/>
              </a:rPr>
              <a:t>областей; </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2.7:</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частично изменен перечень детских видов деятельности</a:t>
            </a:r>
            <a:r>
              <a:rPr lang="ru-RU" sz="2400" dirty="0">
                <a:solidFill>
                  <a:srgbClr val="002060"/>
                </a:solidFill>
                <a:latin typeface="Times New Roman" pitchFamily="18" charset="0"/>
                <a:cs typeface="Times New Roman" pitchFamily="18" charset="0"/>
              </a:rPr>
              <a:t> на этапах младенчества, раннего и дошкольного </a:t>
            </a:r>
            <a:r>
              <a:rPr lang="ru-RU" sz="2400" dirty="0" smtClean="0">
                <a:solidFill>
                  <a:srgbClr val="002060"/>
                </a:solidFill>
                <a:latin typeface="Times New Roman" pitchFamily="18" charset="0"/>
                <a:cs typeface="Times New Roman" pitchFamily="18" charset="0"/>
              </a:rPr>
              <a:t>детства;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2.10</a:t>
            </a:r>
            <a:r>
              <a:rPr lang="ru-RU" sz="2400" dirty="0">
                <a:solidFill>
                  <a:srgbClr val="002060"/>
                </a:solidFill>
                <a:latin typeface="Times New Roman" pitchFamily="18" charset="0"/>
                <a:cs typeface="Times New Roman" pitchFamily="18" charset="0"/>
              </a:rPr>
              <a:t>: уточнено, что </a:t>
            </a:r>
            <a:r>
              <a:rPr lang="ru-RU" sz="2400" b="1" dirty="0">
                <a:solidFill>
                  <a:srgbClr val="002060"/>
                </a:solidFill>
                <a:latin typeface="Times New Roman" pitchFamily="18" charset="0"/>
                <a:cs typeface="Times New Roman" pitchFamily="18" charset="0"/>
              </a:rPr>
              <a:t>содержание и планируемые результаты ООП должны быть не ниже содержания и планируемых результатов ФОП </a:t>
            </a:r>
            <a:r>
              <a:rPr lang="ru-RU" sz="2400" b="1" dirty="0" smtClean="0">
                <a:solidFill>
                  <a:srgbClr val="002060"/>
                </a:solidFill>
                <a:latin typeface="Times New Roman" pitchFamily="18" charset="0"/>
                <a:cs typeface="Times New Roman" pitchFamily="18" charset="0"/>
              </a:rPr>
              <a:t>ДО; </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704726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274638"/>
            <a:ext cx="7772400" cy="5897562"/>
          </a:xfrm>
        </p:spPr>
        <p:txBody>
          <a:bodyPr>
            <a:normAutofit/>
          </a:bodyPr>
          <a:lstStyle/>
          <a:p>
            <a:r>
              <a:rPr lang="ru-RU" sz="2400" b="1" dirty="0">
                <a:solidFill>
                  <a:srgbClr val="002060"/>
                </a:solidFill>
                <a:latin typeface="Times New Roman" pitchFamily="18" charset="0"/>
                <a:cs typeface="Times New Roman" pitchFamily="18" charset="0"/>
              </a:rPr>
              <a:t>п. 2.11</a:t>
            </a:r>
            <a:r>
              <a:rPr lang="ru-RU" sz="2400" dirty="0">
                <a:solidFill>
                  <a:srgbClr val="002060"/>
                </a:solidFill>
                <a:latin typeface="Times New Roman" pitchFamily="18" charset="0"/>
                <a:cs typeface="Times New Roman" pitchFamily="18" charset="0"/>
              </a:rPr>
              <a:t>: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a:t>
            </a:r>
            <a:r>
              <a:rPr lang="ru-RU" sz="2400" b="1" dirty="0">
                <a:solidFill>
                  <a:srgbClr val="002060"/>
                </a:solidFill>
                <a:latin typeface="Times New Roman" pitchFamily="18" charset="0"/>
                <a:cs typeface="Times New Roman" pitchFamily="18" charset="0"/>
              </a:rPr>
              <a:t>Федеральной образовательной программой</a:t>
            </a:r>
            <a:r>
              <a:rPr lang="ru-RU" sz="2400" dirty="0">
                <a:solidFill>
                  <a:srgbClr val="002060"/>
                </a:solidFill>
                <a:latin typeface="Times New Roman" pitchFamily="18" charset="0"/>
                <a:cs typeface="Times New Roman" pitchFamily="18" charset="0"/>
              </a:rPr>
              <a:t> и с учетом используемых методических пособий, обеспечивающих реализацию данного </a:t>
            </a:r>
            <a:r>
              <a:rPr lang="ru-RU" sz="2400" dirty="0" smtClean="0">
                <a:solidFill>
                  <a:srgbClr val="002060"/>
                </a:solidFill>
                <a:latin typeface="Times New Roman" pitchFamily="18" charset="0"/>
                <a:cs typeface="Times New Roman" pitchFamily="18" charset="0"/>
              </a:rPr>
              <a:t>содержания;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2.12</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обязательная часть программы должна соответствовать ФОП ДО, и может оформляться в виде ссылки на </a:t>
            </a:r>
            <a:r>
              <a:rPr lang="ru-RU" sz="2400" b="1" dirty="0" smtClean="0">
                <a:solidFill>
                  <a:srgbClr val="002060"/>
                </a:solidFill>
                <a:latin typeface="Times New Roman" pitchFamily="18" charset="0"/>
                <a:cs typeface="Times New Roman" pitchFamily="18" charset="0"/>
              </a:rPr>
              <a:t>ФОП;</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2.13</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в краткой презентации ООП ДО</a:t>
            </a:r>
            <a:r>
              <a:rPr lang="ru-RU" sz="2400" dirty="0">
                <a:solidFill>
                  <a:srgbClr val="002060"/>
                </a:solidFill>
                <a:latin typeface="Times New Roman" pitchFamily="18" charset="0"/>
                <a:cs typeface="Times New Roman" pitchFamily="18" charset="0"/>
              </a:rPr>
              <a:t>, помимо прочего (см. ФГОС ДО), </a:t>
            </a:r>
            <a:r>
              <a:rPr lang="ru-RU" sz="2400" b="1" dirty="0">
                <a:solidFill>
                  <a:srgbClr val="002060"/>
                </a:solidFill>
                <a:latin typeface="Times New Roman" pitchFamily="18" charset="0"/>
                <a:cs typeface="Times New Roman" pitchFamily="18" charset="0"/>
              </a:rPr>
              <a:t>должна быть представлена ссылка на ФОП </a:t>
            </a:r>
            <a:r>
              <a:rPr lang="ru-RU" sz="2400" b="1" dirty="0" smtClean="0">
                <a:solidFill>
                  <a:srgbClr val="002060"/>
                </a:solidFill>
                <a:latin typeface="Times New Roman" pitchFamily="18" charset="0"/>
                <a:cs typeface="Times New Roman" pitchFamily="18" charset="0"/>
              </a:rPr>
              <a:t>ДО;</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589422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800" y="914400"/>
            <a:ext cx="6934200" cy="4343400"/>
          </a:xfrm>
        </p:spPr>
        <p:txBody>
          <a:bodyPr>
            <a:normAutofit/>
          </a:bodyPr>
          <a:lstStyle/>
          <a:p>
            <a:r>
              <a:rPr lang="ru-RU" sz="2400" b="1" dirty="0">
                <a:solidFill>
                  <a:srgbClr val="002060"/>
                </a:solidFill>
                <a:latin typeface="Times New Roman" pitchFamily="18" charset="0"/>
                <a:cs typeface="Times New Roman" pitchFamily="18" charset="0"/>
              </a:rPr>
              <a:t>п. 3.2.9</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максимально допустимый объем образовательной нагрузки</a:t>
            </a:r>
            <a:r>
              <a:rPr lang="ru-RU" sz="2400" dirty="0">
                <a:solidFill>
                  <a:srgbClr val="002060"/>
                </a:solidFill>
                <a:latin typeface="Times New Roman" pitchFamily="18" charset="0"/>
                <a:cs typeface="Times New Roman" pitchFamily="18" charset="0"/>
              </a:rPr>
              <a:t> приведен в соответствие с действующими </a:t>
            </a:r>
            <a:r>
              <a:rPr lang="ru-RU" sz="2400" dirty="0" smtClean="0">
                <a:solidFill>
                  <a:srgbClr val="002060"/>
                </a:solidFill>
                <a:latin typeface="Times New Roman" pitchFamily="18" charset="0"/>
                <a:cs typeface="Times New Roman" pitchFamily="18" charset="0"/>
              </a:rPr>
              <a:t>СанПиН;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4.6</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включены целевые ориентиры образования в младенческом возрасте</a:t>
            </a:r>
            <a:r>
              <a:rPr lang="ru-RU" sz="2400" dirty="0">
                <a:solidFill>
                  <a:srgbClr val="002060"/>
                </a:solidFill>
                <a:latin typeface="Times New Roman" pitchFamily="18" charset="0"/>
                <a:cs typeface="Times New Roman" pitchFamily="18" charset="0"/>
              </a:rPr>
              <a:t>, а также </a:t>
            </a:r>
            <a:r>
              <a:rPr lang="ru-RU" sz="2400" b="1" dirty="0">
                <a:solidFill>
                  <a:srgbClr val="002060"/>
                </a:solidFill>
                <a:latin typeface="Times New Roman" pitchFamily="18" charset="0"/>
                <a:cs typeface="Times New Roman" pitchFamily="18" charset="0"/>
              </a:rPr>
              <a:t>расширены целевые ориентиры</a:t>
            </a:r>
            <a:r>
              <a:rPr lang="ru-RU" sz="2400" dirty="0">
                <a:solidFill>
                  <a:srgbClr val="002060"/>
                </a:solidFill>
                <a:latin typeface="Times New Roman" pitchFamily="18" charset="0"/>
                <a:cs typeface="Times New Roman" pitchFamily="18" charset="0"/>
              </a:rPr>
              <a:t> в раннем возрасте и на этапе завершения дошкольного </a:t>
            </a:r>
            <a:r>
              <a:rPr lang="ru-RU" sz="2400" dirty="0" smtClean="0">
                <a:solidFill>
                  <a:srgbClr val="002060"/>
                </a:solidFill>
                <a:latin typeface="Times New Roman" pitchFamily="18" charset="0"/>
                <a:cs typeface="Times New Roman" pitchFamily="18" charset="0"/>
              </a:rPr>
              <a:t>образования;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277017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normAutofit/>
          </a:bodyPr>
          <a:lstStyle/>
          <a:p>
            <a:pPr>
              <a:lnSpc>
                <a:spcPct val="115000"/>
              </a:lnSpc>
            </a:pPr>
            <a:r>
              <a:rPr lang="ru-RU" sz="2800" b="1" dirty="0" smtClean="0">
                <a:solidFill>
                  <a:srgbClr val="002060"/>
                </a:solidFill>
                <a:latin typeface="Times New Roman" pitchFamily="18" charset="0"/>
                <a:cs typeface="Times New Roman" pitchFamily="18" charset="0"/>
              </a:rPr>
              <a:t>Федеральная образовательная программа</a:t>
            </a:r>
            <a:r>
              <a:rPr lang="ru-RU" sz="2800" b="1" dirty="0">
                <a:latin typeface="Times New Roman"/>
                <a:ea typeface="Calibri"/>
                <a:cs typeface="Times New Roman"/>
              </a:rPr>
              <a:t> </a:t>
            </a:r>
            <a:r>
              <a:rPr lang="ru-RU" sz="2800" b="1" dirty="0">
                <a:solidFill>
                  <a:srgbClr val="002060"/>
                </a:solidFill>
                <a:latin typeface="Times New Roman"/>
                <a:ea typeface="Calibri"/>
                <a:cs typeface="Times New Roman"/>
              </a:rPr>
              <a:t>соответствует ФГОС ДО.</a:t>
            </a:r>
            <a:r>
              <a:rPr lang="ru-RU" sz="2400" dirty="0">
                <a:solidFill>
                  <a:srgbClr val="002060"/>
                </a:solidFill>
                <a:ea typeface="Calibri"/>
                <a:cs typeface="Times New Roman"/>
              </a:rPr>
              <a:t/>
            </a:r>
            <a:br>
              <a:rPr lang="ru-RU" sz="2400" dirty="0">
                <a:solidFill>
                  <a:srgbClr val="002060"/>
                </a:solidFill>
                <a:ea typeface="Calibri"/>
                <a:cs typeface="Times New Roman"/>
              </a:rPr>
            </a:br>
            <a:endParaRPr lang="ru-RU" sz="28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060886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pPr>
              <a:lnSpc>
                <a:spcPct val="115000"/>
              </a:lnSpc>
            </a:pPr>
            <a:r>
              <a:rPr lang="ru-RU" sz="2800" b="1" dirty="0">
                <a:solidFill>
                  <a:srgbClr val="002060"/>
                </a:solidFill>
                <a:latin typeface="Times New Roman"/>
                <a:ea typeface="Calibri"/>
                <a:cs typeface="Times New Roman"/>
              </a:rPr>
              <a:t>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a:t>
            </a:r>
            <a:r>
              <a:rPr lang="ru-RU" sz="2400" dirty="0">
                <a:solidFill>
                  <a:srgbClr val="002060"/>
                </a:solidFill>
                <a:ea typeface="Calibri"/>
                <a:cs typeface="Times New Roman"/>
              </a:rPr>
              <a:t/>
            </a:r>
            <a:br>
              <a:rPr lang="ru-RU" sz="2400" dirty="0">
                <a:solidFill>
                  <a:srgbClr val="002060"/>
                </a:solidFill>
                <a:ea typeface="Calibri"/>
                <a:cs typeface="Times New Roman"/>
              </a:rPr>
            </a:b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993478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53400" cy="6126162"/>
          </a:xfrm>
        </p:spPr>
        <p:txBody>
          <a:bodyPr>
            <a:normAutofit/>
          </a:bodyPr>
          <a:lstStyle/>
          <a:p>
            <a:r>
              <a:rPr lang="ru-RU" sz="2800" b="1" dirty="0" smtClean="0">
                <a:solidFill>
                  <a:srgbClr val="002060"/>
                </a:solidFill>
                <a:latin typeface="Times New Roman" pitchFamily="18" charset="0"/>
                <a:cs typeface="Times New Roman" pitchFamily="18" charset="0"/>
              </a:rPr>
              <a:t>Основополагающие функции :</a:t>
            </a:r>
            <a:br>
              <a:rPr lang="ru-RU" sz="2800" b="1" dirty="0" smtClean="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a:t>
            </a:r>
            <a:r>
              <a:rPr lang="ru-RU" sz="2000" dirty="0">
                <a:solidFill>
                  <a:srgbClr val="002060"/>
                </a:solidFill>
                <a:latin typeface="Times New Roman" pitchFamily="18" charset="0"/>
                <a:cs typeface="Times New Roman" pitchFamily="18" charset="0"/>
              </a:rPr>
              <a:t> Обучение и воспитание ребенка дошкольного возраста как </a:t>
            </a:r>
            <a:r>
              <a:rPr lang="ru-RU" sz="2000" b="1" dirty="0">
                <a:solidFill>
                  <a:srgbClr val="002060"/>
                </a:solidFill>
                <a:latin typeface="Times New Roman" pitchFamily="18" charset="0"/>
                <a:cs typeface="Times New Roman" pitchFamily="18" charset="0"/>
              </a:rPr>
              <a:t>Гражданина Российской Федерации</a:t>
            </a:r>
            <a:r>
              <a:rPr lang="ru-RU" sz="2000" dirty="0">
                <a:solidFill>
                  <a:srgbClr val="002060"/>
                </a:solidFill>
                <a:latin typeface="Times New Roman" pitchFamily="18" charset="0"/>
                <a:cs typeface="Times New Roman" pitchFamily="18" charset="0"/>
              </a:rPr>
              <a:t>, формирование основ его гражданской и культурной идентичности на соответствующем его возрасту содержании доступными средствами.</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2.</a:t>
            </a:r>
            <a:r>
              <a:rPr lang="ru-RU" sz="2000" dirty="0">
                <a:solidFill>
                  <a:srgbClr val="002060"/>
                </a:solidFill>
                <a:latin typeface="Times New Roman" pitchFamily="18" charset="0"/>
                <a:cs typeface="Times New Roman" pitchFamily="18" charset="0"/>
              </a:rPr>
              <a:t> Создание </a:t>
            </a:r>
            <a:r>
              <a:rPr lang="ru-RU" sz="2000" b="1" dirty="0">
                <a:solidFill>
                  <a:srgbClr val="002060"/>
                </a:solidFill>
                <a:latin typeface="Times New Roman" pitchFamily="18" charset="0"/>
                <a:cs typeface="Times New Roman" pitchFamily="18" charset="0"/>
              </a:rPr>
              <a:t>единого ядра содержания дошкольного образования</a:t>
            </a:r>
            <a:r>
              <a:rPr lang="ru-RU" sz="2000" dirty="0">
                <a:solidFill>
                  <a:srgbClr val="002060"/>
                </a:solidFill>
                <a:latin typeface="Times New Roman" pitchFamily="18" charset="0"/>
                <a:cs typeface="Times New Roman" pitchFamily="18" charset="0"/>
              </a:rPr>
              <a:t>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3</a:t>
            </a:r>
            <a:r>
              <a:rPr lang="ru-RU" sz="2000" b="1" dirty="0">
                <a:solidFill>
                  <a:srgbClr val="002060"/>
                </a:solidFill>
                <a:latin typeface="Times New Roman" pitchFamily="18" charset="0"/>
                <a:cs typeface="Times New Roman" pitchFamily="18" charset="0"/>
              </a:rPr>
              <a:t>.</a:t>
            </a:r>
            <a:r>
              <a:rPr lang="ru-RU" sz="2000" dirty="0">
                <a:solidFill>
                  <a:srgbClr val="002060"/>
                </a:solidFill>
                <a:latin typeface="Times New Roman" pitchFamily="18" charset="0"/>
                <a:cs typeface="Times New Roman" pitchFamily="18" charset="0"/>
              </a:rPr>
              <a:t>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a:t>
            </a:r>
            <a:r>
              <a:rPr lang="ru-RU" sz="2000" b="1" dirty="0">
                <a:solidFill>
                  <a:srgbClr val="002060"/>
                </a:solidFill>
                <a:latin typeface="Times New Roman" pitchFamily="18" charset="0"/>
                <a:cs typeface="Times New Roman" pitchFamily="18" charset="0"/>
              </a:rPr>
              <a:t>равные, качественные условия ДО</a:t>
            </a:r>
            <a:r>
              <a:rPr lang="ru-RU" sz="2000" dirty="0">
                <a:solidFill>
                  <a:srgbClr val="002060"/>
                </a:solidFill>
                <a:latin typeface="Times New Roman" pitchFamily="18" charset="0"/>
                <a:cs typeface="Times New Roman" pitchFamily="18" charset="0"/>
              </a:rPr>
              <a:t>, вне зависимости от места проживания» </a:t>
            </a:r>
            <a:br>
              <a:rPr lang="ru-RU" sz="2000" dirty="0">
                <a:solidFill>
                  <a:srgbClr val="002060"/>
                </a:solidFill>
                <a:latin typeface="Times New Roman" pitchFamily="18" charset="0"/>
                <a:cs typeface="Times New Roman" pitchFamily="18" charset="0"/>
              </a:rPr>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685522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457200"/>
            <a:ext cx="8001000" cy="5867400"/>
          </a:xfrm>
        </p:spPr>
        <p:txBody>
          <a:bodyPr>
            <a:normAutofit/>
          </a:bodyPr>
          <a:lstStyle/>
          <a:p>
            <a:r>
              <a:rPr lang="ru-RU" sz="2000" dirty="0">
                <a:solidFill>
                  <a:srgbClr val="002060"/>
                </a:solidFill>
                <a:latin typeface="Times New Roman" pitchFamily="18" charset="0"/>
                <a:cs typeface="Times New Roman" pitchFamily="18" charset="0"/>
              </a:rPr>
              <a:t>«Федеральная программа определяет </a:t>
            </a:r>
            <a:r>
              <a:rPr lang="ru-RU" sz="2000" b="1" dirty="0">
                <a:solidFill>
                  <a:srgbClr val="002060"/>
                </a:solidFill>
                <a:latin typeface="Times New Roman" pitchFamily="18" charset="0"/>
                <a:cs typeface="Times New Roman" pitchFamily="18" charset="0"/>
              </a:rPr>
              <a:t>единые для Российской Федерации</a:t>
            </a:r>
            <a:r>
              <a:rPr lang="ru-RU" sz="2000" dirty="0">
                <a:solidFill>
                  <a:srgbClr val="002060"/>
                </a:solidFill>
                <a:latin typeface="Times New Roman" pitchFamily="18" charset="0"/>
                <a:cs typeface="Times New Roman" pitchFamily="18" charset="0"/>
              </a:rPr>
              <a:t> базовые </a:t>
            </a:r>
            <a:r>
              <a:rPr lang="ru-RU" sz="2000" b="1" dirty="0">
                <a:solidFill>
                  <a:srgbClr val="002060"/>
                </a:solidFill>
                <a:latin typeface="Times New Roman" pitchFamily="18" charset="0"/>
                <a:cs typeface="Times New Roman" pitchFamily="18" charset="0"/>
              </a:rPr>
              <a:t>объем и содержание ДО</a:t>
            </a:r>
            <a:r>
              <a:rPr lang="ru-RU" sz="2000" dirty="0">
                <a:solidFill>
                  <a:srgbClr val="002060"/>
                </a:solidFill>
                <a:latin typeface="Times New Roman" pitchFamily="18" charset="0"/>
                <a:cs typeface="Times New Roman" pitchFamily="18" charset="0"/>
              </a:rPr>
              <a:t>, осваиваемые обучающимися в организациях, осуществляющих образовательную деятельность (далее – ДОО), и </a:t>
            </a:r>
            <a:r>
              <a:rPr lang="ru-RU" sz="2000" b="1" dirty="0">
                <a:solidFill>
                  <a:srgbClr val="002060"/>
                </a:solidFill>
                <a:latin typeface="Times New Roman" pitchFamily="18" charset="0"/>
                <a:cs typeface="Times New Roman" pitchFamily="18" charset="0"/>
              </a:rPr>
              <a:t>планируемые результаты освоения образовательной программы»</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Содержание</a:t>
            </a:r>
            <a:r>
              <a:rPr lang="ru-RU" sz="2000" dirty="0">
                <a:solidFill>
                  <a:srgbClr val="002060"/>
                </a:solidFill>
                <a:latin typeface="Times New Roman" pitchFamily="18" charset="0"/>
                <a:cs typeface="Times New Roman" pitchFamily="18" charset="0"/>
              </a:rPr>
              <a:t> и </a:t>
            </a:r>
            <a:r>
              <a:rPr lang="ru-RU" sz="2000" b="1" dirty="0">
                <a:solidFill>
                  <a:srgbClr val="002060"/>
                </a:solidFill>
                <a:latin typeface="Times New Roman" pitchFamily="18" charset="0"/>
                <a:cs typeface="Times New Roman" pitchFamily="18" charset="0"/>
              </a:rPr>
              <a:t>планируемые образовательные результаты</a:t>
            </a:r>
            <a:r>
              <a:rPr lang="ru-RU" sz="2000" dirty="0">
                <a:solidFill>
                  <a:srgbClr val="002060"/>
                </a:solidFill>
                <a:latin typeface="Times New Roman" pitchFamily="18" charset="0"/>
                <a:cs typeface="Times New Roman" pitchFamily="18" charset="0"/>
              </a:rPr>
              <a:t>, заявленные в ФОП ДО, </a:t>
            </a:r>
            <a:r>
              <a:rPr lang="ru-RU" sz="2000" b="1" dirty="0">
                <a:solidFill>
                  <a:srgbClr val="002060"/>
                </a:solidFill>
                <a:latin typeface="Times New Roman" pitchFamily="18" charset="0"/>
                <a:cs typeface="Times New Roman" pitchFamily="18" charset="0"/>
              </a:rPr>
              <a:t>ОБЯЗАТЕЛЬНЫ для достижения в каждой ДОО.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309014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990600"/>
            <a:ext cx="6858000" cy="4724400"/>
          </a:xfrm>
        </p:spPr>
        <p:txBody>
          <a:bodyPr>
            <a:normAutofit fontScale="90000"/>
          </a:bodyPr>
          <a:lstStyle/>
          <a:p>
            <a:r>
              <a:rPr lang="ru-RU" sz="2400" b="1" dirty="0" smtClean="0">
                <a:solidFill>
                  <a:srgbClr val="002060"/>
                </a:solidFill>
                <a:latin typeface="Times New Roman" pitchFamily="18" charset="0"/>
                <a:cs typeface="Times New Roman" pitchFamily="18" charset="0"/>
              </a:rPr>
              <a:t>Особенности структуры ФОП  ДО</a:t>
            </a:r>
            <a:br>
              <a:rPr lang="ru-RU" sz="2400" b="1" dirty="0" smtClean="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Структура </a:t>
            </a:r>
            <a:r>
              <a:rPr lang="ru-RU" sz="2000" dirty="0">
                <a:solidFill>
                  <a:srgbClr val="002060"/>
                </a:solidFill>
                <a:latin typeface="Times New Roman" pitchFamily="18" charset="0"/>
                <a:cs typeface="Times New Roman" pitchFamily="18" charset="0"/>
              </a:rPr>
              <a:t>ООП ДО: </a:t>
            </a:r>
            <a:r>
              <a:rPr lang="ru-RU" sz="2000" b="1" dirty="0">
                <a:solidFill>
                  <a:srgbClr val="002060"/>
                </a:solidFill>
                <a:latin typeface="Times New Roman" pitchFamily="18" charset="0"/>
                <a:cs typeface="Times New Roman" pitchFamily="18" charset="0"/>
              </a:rPr>
              <a:t>целевой, содержательный, организационный разделы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В </a:t>
            </a:r>
            <a:r>
              <a:rPr lang="ru-RU" sz="2000" b="1" dirty="0">
                <a:solidFill>
                  <a:srgbClr val="002060"/>
                </a:solidFill>
                <a:latin typeface="Times New Roman" pitchFamily="18" charset="0"/>
                <a:cs typeface="Times New Roman" pitchFamily="18" charset="0"/>
              </a:rPr>
              <a:t>целевом разделе</a:t>
            </a:r>
            <a:r>
              <a:rPr lang="ru-RU" sz="2000" dirty="0">
                <a:solidFill>
                  <a:srgbClr val="002060"/>
                </a:solidFill>
                <a:latin typeface="Times New Roman" pitchFamily="18" charset="0"/>
                <a:cs typeface="Times New Roman" pitchFamily="18" charset="0"/>
              </a:rPr>
              <a:t>: </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Пояснительная </a:t>
            </a:r>
            <a:r>
              <a:rPr lang="ru-RU" sz="2000" dirty="0">
                <a:solidFill>
                  <a:srgbClr val="002060"/>
                </a:solidFill>
                <a:latin typeface="Times New Roman" pitchFamily="18" charset="0"/>
                <a:cs typeface="Times New Roman" pitchFamily="18" charset="0"/>
              </a:rPr>
              <a:t>записка: цель, задачи, принципы, подходы к формированию Программы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Планируемые </a:t>
            </a:r>
            <a:r>
              <a:rPr lang="ru-RU" sz="2000" dirty="0">
                <a:solidFill>
                  <a:srgbClr val="002060"/>
                </a:solidFill>
                <a:latin typeface="Times New Roman" pitchFamily="18" charset="0"/>
                <a:cs typeface="Times New Roman" pitchFamily="18" charset="0"/>
              </a:rPr>
              <a:t>результаты реализации </a:t>
            </a:r>
            <a:r>
              <a:rPr lang="ru-RU" sz="2000" dirty="0" smtClean="0">
                <a:solidFill>
                  <a:srgbClr val="002060"/>
                </a:solidFill>
                <a:latin typeface="Times New Roman" pitchFamily="18" charset="0"/>
                <a:cs typeface="Times New Roman" pitchFamily="18" charset="0"/>
              </a:rPr>
              <a:t>Программы</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t>
            </a:r>
            <a:r>
              <a:rPr lang="ru-RU" sz="2000" b="1" dirty="0" smtClean="0">
                <a:solidFill>
                  <a:srgbClr val="002060"/>
                </a:solidFill>
                <a:latin typeface="Times New Roman" pitchFamily="18" charset="0"/>
                <a:cs typeface="Times New Roman" pitchFamily="18" charset="0"/>
              </a:rPr>
              <a:t>Педагогическая </a:t>
            </a:r>
            <a:r>
              <a:rPr lang="ru-RU" sz="2000" b="1" dirty="0">
                <a:solidFill>
                  <a:srgbClr val="002060"/>
                </a:solidFill>
                <a:latin typeface="Times New Roman" pitchFamily="18" charset="0"/>
                <a:cs typeface="Times New Roman" pitchFamily="18" charset="0"/>
              </a:rPr>
              <a:t>диагностика достижения планируемых результатов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В </a:t>
            </a:r>
            <a:r>
              <a:rPr lang="ru-RU" sz="2000" b="1" dirty="0">
                <a:solidFill>
                  <a:srgbClr val="002060"/>
                </a:solidFill>
                <a:latin typeface="Times New Roman" pitchFamily="18" charset="0"/>
                <a:cs typeface="Times New Roman" pitchFamily="18" charset="0"/>
              </a:rPr>
              <a:t>содержательном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Задачи </a:t>
            </a:r>
            <a:r>
              <a:rPr lang="ru-RU" sz="2000" dirty="0">
                <a:solidFill>
                  <a:srgbClr val="002060"/>
                </a:solidFill>
                <a:latin typeface="Times New Roman" pitchFamily="18" charset="0"/>
                <a:cs typeface="Times New Roman" pitchFamily="18" charset="0"/>
              </a:rPr>
              <a:t>и содержания образования (обучения и воспитания) по образовательным областям: </a:t>
            </a:r>
            <a:r>
              <a:rPr lang="ru-RU" sz="2000" dirty="0" smtClean="0">
                <a:solidFill>
                  <a:srgbClr val="002060"/>
                </a:solidFill>
                <a:latin typeface="Times New Roman" pitchFamily="18" charset="0"/>
                <a:cs typeface="Times New Roman" pitchFamily="18" charset="0"/>
              </a:rPr>
              <a:t>социально-коммуникативное развитие; познавательное развитие; речевое развитие; художественно-эстетическое развитие; физическое </a:t>
            </a:r>
            <a:r>
              <a:rPr lang="ru-RU" sz="2000" dirty="0">
                <a:solidFill>
                  <a:srgbClr val="002060"/>
                </a:solidFill>
                <a:latin typeface="Times New Roman" pitchFamily="18" charset="0"/>
                <a:cs typeface="Times New Roman" pitchFamily="18" charset="0"/>
              </a:rPr>
              <a:t>развитие</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47418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57200"/>
            <a:ext cx="7620000" cy="5867400"/>
          </a:xfrm>
        </p:spPr>
        <p:txBody>
          <a:bodyPr>
            <a:normAutofit/>
          </a:bodyPr>
          <a:lstStyle/>
          <a:p>
            <a:pPr algn="l"/>
            <a:r>
              <a:rPr lang="ru-RU" sz="2000" b="1" dirty="0" smtClean="0">
                <a:solidFill>
                  <a:srgbClr val="002060"/>
                </a:solidFill>
                <a:latin typeface="Times New Roman" pitchFamily="18" charset="0"/>
                <a:cs typeface="Times New Roman" pitchFamily="18" charset="0"/>
              </a:rPr>
              <a:t>- Вариативные </a:t>
            </a:r>
            <a:r>
              <a:rPr lang="ru-RU" sz="2000" b="1" dirty="0">
                <a:solidFill>
                  <a:srgbClr val="002060"/>
                </a:solidFill>
                <a:latin typeface="Times New Roman" pitchFamily="18" charset="0"/>
                <a:cs typeface="Times New Roman" pitchFamily="18" charset="0"/>
              </a:rPr>
              <a:t>формы, способы, методы и средства реализации </a:t>
            </a:r>
            <a:r>
              <a:rPr lang="ru-RU" sz="2000" b="1" dirty="0" smtClean="0">
                <a:solidFill>
                  <a:srgbClr val="002060"/>
                </a:solidFill>
                <a:latin typeface="Times New Roman" pitchFamily="18" charset="0"/>
                <a:cs typeface="Times New Roman" pitchFamily="18" charset="0"/>
              </a:rPr>
              <a:t>Программы;</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t>
            </a:r>
            <a:r>
              <a:rPr lang="ru-RU" sz="2000" b="1" dirty="0" smtClean="0">
                <a:solidFill>
                  <a:srgbClr val="002060"/>
                </a:solidFill>
                <a:latin typeface="Times New Roman" pitchFamily="18" charset="0"/>
                <a:cs typeface="Times New Roman" pitchFamily="18" charset="0"/>
              </a:rPr>
              <a:t>Особенности </a:t>
            </a:r>
            <a:r>
              <a:rPr lang="ru-RU" sz="2000" b="1" dirty="0">
                <a:solidFill>
                  <a:srgbClr val="002060"/>
                </a:solidFill>
                <a:latin typeface="Times New Roman" pitchFamily="18" charset="0"/>
                <a:cs typeface="Times New Roman" pitchFamily="18" charset="0"/>
              </a:rPr>
              <a:t>образовательной деятельности разных видов и культурных </a:t>
            </a:r>
            <a:r>
              <a:rPr lang="ru-RU" sz="2000" b="1" dirty="0" smtClean="0">
                <a:solidFill>
                  <a:srgbClr val="002060"/>
                </a:solidFill>
                <a:latin typeface="Times New Roman" pitchFamily="18" charset="0"/>
                <a:cs typeface="Times New Roman" pitchFamily="18" charset="0"/>
              </a:rPr>
              <a:t>практик;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t>
            </a:r>
            <a:r>
              <a:rPr lang="ru-RU" sz="2000" b="1" dirty="0" smtClean="0">
                <a:solidFill>
                  <a:srgbClr val="002060"/>
                </a:solidFill>
                <a:latin typeface="Times New Roman" pitchFamily="18" charset="0"/>
                <a:cs typeface="Times New Roman" pitchFamily="18" charset="0"/>
              </a:rPr>
              <a:t>Способы </a:t>
            </a:r>
            <a:r>
              <a:rPr lang="ru-RU" sz="2000" b="1" dirty="0">
                <a:solidFill>
                  <a:srgbClr val="002060"/>
                </a:solidFill>
                <a:latin typeface="Times New Roman" pitchFamily="18" charset="0"/>
                <a:cs typeface="Times New Roman" pitchFamily="18" charset="0"/>
              </a:rPr>
              <a:t>и направления поддержки детской </a:t>
            </a:r>
            <a:r>
              <a:rPr lang="ru-RU" sz="2000" b="1" dirty="0" smtClean="0">
                <a:solidFill>
                  <a:srgbClr val="002060"/>
                </a:solidFill>
                <a:latin typeface="Times New Roman" pitchFamily="18" charset="0"/>
                <a:cs typeface="Times New Roman" pitchFamily="18" charset="0"/>
              </a:rPr>
              <a:t>инициативы;</a:t>
            </a:r>
            <a:r>
              <a:rPr lang="ru-RU" sz="2000" dirty="0" smtClean="0">
                <a:solidFill>
                  <a:srgbClr val="002060"/>
                </a:solidFill>
                <a:latin typeface="Times New Roman" pitchFamily="18" charset="0"/>
                <a:cs typeface="Times New Roman" pitchFamily="18" charset="0"/>
              </a:rPr>
              <a:t> Особенности </a:t>
            </a:r>
            <a:r>
              <a:rPr lang="ru-RU" sz="2000" dirty="0">
                <a:solidFill>
                  <a:srgbClr val="002060"/>
                </a:solidFill>
                <a:latin typeface="Times New Roman" pitchFamily="18" charset="0"/>
                <a:cs typeface="Times New Roman" pitchFamily="18" charset="0"/>
              </a:rPr>
              <a:t>взаимодействия педагогического коллектива с семьями </a:t>
            </a:r>
            <a:r>
              <a:rPr lang="ru-RU" sz="2000" dirty="0" smtClean="0">
                <a:solidFill>
                  <a:srgbClr val="002060"/>
                </a:solidFill>
                <a:latin typeface="Times New Roman" pitchFamily="18" charset="0"/>
                <a:cs typeface="Times New Roman" pitchFamily="18" charset="0"/>
              </a:rPr>
              <a:t>обучающихся;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Направления </a:t>
            </a:r>
            <a:r>
              <a:rPr lang="ru-RU" sz="2000" dirty="0">
                <a:solidFill>
                  <a:srgbClr val="002060"/>
                </a:solidFill>
                <a:latin typeface="Times New Roman" pitchFamily="18" charset="0"/>
                <a:cs typeface="Times New Roman" pitchFamily="18" charset="0"/>
              </a:rPr>
              <a:t>и задачи коррекционно-развивающей работы. </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Содержание </a:t>
            </a:r>
            <a:r>
              <a:rPr lang="ru-RU" sz="2000" dirty="0">
                <a:solidFill>
                  <a:srgbClr val="002060"/>
                </a:solidFill>
                <a:latin typeface="Times New Roman" pitchFamily="18" charset="0"/>
                <a:cs typeface="Times New Roman" pitchFamily="18" charset="0"/>
              </a:rPr>
              <a:t>коррекционно-развивающей работы на уровне </a:t>
            </a:r>
            <a:r>
              <a:rPr lang="ru-RU" sz="2000" dirty="0" smtClean="0">
                <a:solidFill>
                  <a:srgbClr val="002060"/>
                </a:solidFill>
                <a:latin typeface="Times New Roman" pitchFamily="18" charset="0"/>
                <a:cs typeface="Times New Roman" pitchFamily="18" charset="0"/>
              </a:rPr>
              <a:t>ДОО; </a:t>
            </a:r>
            <a:r>
              <a:rPr lang="ru-RU" sz="2000" b="1" dirty="0" smtClean="0">
                <a:solidFill>
                  <a:srgbClr val="002060"/>
                </a:solidFill>
                <a:latin typeface="Times New Roman" pitchFamily="18" charset="0"/>
                <a:cs typeface="Times New Roman" pitchFamily="18" charset="0"/>
              </a:rPr>
              <a:t>Федеральная </a:t>
            </a:r>
            <a:r>
              <a:rPr lang="ru-RU" sz="2000" b="1" dirty="0">
                <a:solidFill>
                  <a:srgbClr val="002060"/>
                </a:solidFill>
                <a:latin typeface="Times New Roman" pitchFamily="18" charset="0"/>
                <a:cs typeface="Times New Roman" pitchFamily="18" charset="0"/>
              </a:rPr>
              <a:t>рабочая программа </a:t>
            </a:r>
            <a:r>
              <a:rPr lang="ru-RU" sz="2000" b="1" dirty="0" smtClean="0">
                <a:solidFill>
                  <a:srgbClr val="002060"/>
                </a:solidFill>
                <a:latin typeface="Times New Roman" pitchFamily="18" charset="0"/>
                <a:cs typeface="Times New Roman" pitchFamily="18" charset="0"/>
              </a:rPr>
              <a:t>воспитания</a:t>
            </a:r>
            <a:r>
              <a:rPr lang="ru-RU" sz="2000" b="1" dirty="0">
                <a:solidFill>
                  <a:srgbClr val="002060"/>
                </a:solidFill>
              </a:rPr>
              <a:t> </a:t>
            </a:r>
            <a:r>
              <a:rPr lang="ru-RU" sz="2000" dirty="0">
                <a:solidFill>
                  <a:srgbClr val="002060"/>
                </a:solidFill>
              </a:rPr>
              <a:t/>
            </a:r>
            <a:br>
              <a:rPr lang="ru-RU" sz="2000" dirty="0">
                <a:solidFill>
                  <a:srgbClr val="002060"/>
                </a:solidFill>
              </a:rPr>
            </a:br>
            <a:r>
              <a:rPr lang="ru-RU" sz="2000" b="1" dirty="0" smtClean="0">
                <a:solidFill>
                  <a:srgbClr val="002060"/>
                </a:solidFill>
                <a:latin typeface="Times New Roman" pitchFamily="18" charset="0"/>
                <a:cs typeface="Times New Roman" pitchFamily="18" charset="0"/>
              </a:rPr>
              <a:t>В </a:t>
            </a:r>
            <a:r>
              <a:rPr lang="ru-RU" sz="2000" b="1" dirty="0">
                <a:solidFill>
                  <a:srgbClr val="002060"/>
                </a:solidFill>
                <a:latin typeface="Times New Roman" pitchFamily="18" charset="0"/>
                <a:cs typeface="Times New Roman" pitchFamily="18" charset="0"/>
              </a:rPr>
              <a:t>организационном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Психолого-педагогические </a:t>
            </a:r>
            <a:r>
              <a:rPr lang="ru-RU" sz="2000" dirty="0">
                <a:solidFill>
                  <a:srgbClr val="002060"/>
                </a:solidFill>
                <a:latin typeface="Times New Roman" pitchFamily="18" charset="0"/>
                <a:cs typeface="Times New Roman" pitchFamily="18" charset="0"/>
              </a:rPr>
              <a:t>условия реализации Программы </a:t>
            </a:r>
            <a:r>
              <a:rPr lang="ru-RU" sz="2000" dirty="0" smtClean="0">
                <a:solidFill>
                  <a:srgbClr val="002060"/>
                </a:solidFill>
                <a:latin typeface="Times New Roman" pitchFamily="18" charset="0"/>
                <a:cs typeface="Times New Roman" pitchFamily="18" charset="0"/>
              </a:rPr>
              <a:t>;</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Особенности </a:t>
            </a:r>
            <a:r>
              <a:rPr lang="ru-RU" sz="2000" dirty="0">
                <a:solidFill>
                  <a:srgbClr val="002060"/>
                </a:solidFill>
                <a:latin typeface="Times New Roman" pitchFamily="18" charset="0"/>
                <a:cs typeface="Times New Roman" pitchFamily="18" charset="0"/>
              </a:rPr>
              <a:t>организации развивающей предметно-пространственной среды </a:t>
            </a:r>
            <a:r>
              <a:rPr lang="ru-RU" sz="2000" dirty="0" smtClean="0">
                <a:solidFill>
                  <a:srgbClr val="002060"/>
                </a:solidFill>
                <a:latin typeface="Times New Roman" pitchFamily="18" charset="0"/>
                <a:cs typeface="Times New Roman" pitchFamily="18" charset="0"/>
              </a:rPr>
              <a:t>;</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09518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lstStyle/>
          <a:p>
            <a:r>
              <a:rPr lang="ru-RU" b="1" dirty="0">
                <a:solidFill>
                  <a:srgbClr val="002060"/>
                </a:solidFill>
                <a:latin typeface="Times New Roman"/>
                <a:ea typeface="Calibri"/>
              </a:rPr>
              <a:t>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ноябре. </a:t>
            </a:r>
            <a:endParaRPr lang="ru-RU" dirty="0">
              <a:solidFill>
                <a:srgbClr val="002060"/>
              </a:solidFill>
            </a:endParaRPr>
          </a:p>
        </p:txBody>
      </p:sp>
      <p:sp>
        <p:nvSpPr>
          <p:cNvPr id="3" name="Объект 2"/>
          <p:cNvSpPr>
            <a:spLocks noGrp="1"/>
          </p:cNvSpPr>
          <p:nvPr>
            <p:ph idx="1"/>
          </p:nvPr>
        </p:nvSpPr>
        <p:spPr>
          <a:xfrm>
            <a:off x="457200" y="6019800"/>
            <a:ext cx="8229600" cy="106363"/>
          </a:xfrm>
        </p:spPr>
        <p:txBody>
          <a:bodyPr>
            <a:normAutofit fontScale="25000" lnSpcReduction="20000"/>
          </a:bodyPr>
          <a:lstStyle/>
          <a:p>
            <a:endParaRPr lang="ru-RU" dirty="0"/>
          </a:p>
        </p:txBody>
      </p:sp>
    </p:spTree>
    <p:extLst>
      <p:ext uri="{BB962C8B-B14F-4D97-AF65-F5344CB8AC3E}">
        <p14:creationId xmlns="" xmlns:p14="http://schemas.microsoft.com/office/powerpoint/2010/main" val="357899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85800"/>
            <a:ext cx="8077200" cy="5562600"/>
          </a:xfrm>
        </p:spPr>
        <p:txBody>
          <a:bodyPr>
            <a:normAutofit/>
          </a:bodyPr>
          <a:lstStyle/>
          <a:p>
            <a:r>
              <a:rPr lang="ru-RU" sz="2000" dirty="0">
                <a:solidFill>
                  <a:srgbClr val="002060"/>
                </a:solidFill>
                <a:latin typeface="Times New Roman" pitchFamily="18" charset="0"/>
                <a:cs typeface="Times New Roman" pitchFamily="18" charset="0"/>
              </a:rPr>
              <a:t>- Материально-техническое обеспечение Программы, обеспеченность методическими материалами и средствами обучения и </a:t>
            </a:r>
            <a:r>
              <a:rPr lang="ru-RU" sz="2000" dirty="0" smtClean="0">
                <a:solidFill>
                  <a:srgbClr val="002060"/>
                </a:solidFill>
                <a:latin typeface="Times New Roman" pitchFamily="18" charset="0"/>
                <a:cs typeface="Times New Roman" pitchFamily="18" charset="0"/>
              </a:rPr>
              <a:t>воспитания;  </a:t>
            </a:r>
            <a:r>
              <a:rPr lang="ru-RU" sz="2000" b="1" dirty="0" smtClean="0">
                <a:solidFill>
                  <a:srgbClr val="002060"/>
                </a:solidFill>
                <a:latin typeface="Times New Roman" pitchFamily="18" charset="0"/>
                <a:cs typeface="Times New Roman" pitchFamily="18" charset="0"/>
              </a:rPr>
              <a:t>Примерный </a:t>
            </a:r>
            <a:r>
              <a:rPr lang="ru-RU" sz="2000" b="1" dirty="0">
                <a:solidFill>
                  <a:srgbClr val="002060"/>
                </a:solidFill>
                <a:latin typeface="Times New Roman" pitchFamily="18" charset="0"/>
                <a:cs typeface="Times New Roman" pitchFamily="18" charset="0"/>
              </a:rPr>
              <a:t>перечень литературных, музыкальных, художественных, анимационных произведений для реализации </a:t>
            </a:r>
            <a:r>
              <a:rPr lang="ru-RU" sz="2000" b="1" dirty="0" smtClean="0">
                <a:solidFill>
                  <a:srgbClr val="002060"/>
                </a:solidFill>
                <a:latin typeface="Times New Roman" pitchFamily="18" charset="0"/>
                <a:cs typeface="Times New Roman" pitchFamily="18" charset="0"/>
              </a:rPr>
              <a:t>Программы;</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a:t>
            </a:r>
            <a:r>
              <a:rPr lang="ru-RU" sz="2000" dirty="0" smtClean="0">
                <a:solidFill>
                  <a:srgbClr val="002060"/>
                </a:solidFill>
                <a:latin typeface="Times New Roman" pitchFamily="18" charset="0"/>
                <a:cs typeface="Times New Roman" pitchFamily="18" charset="0"/>
              </a:rPr>
              <a:t>Кадровые </a:t>
            </a:r>
            <a:r>
              <a:rPr lang="ru-RU" sz="2000" dirty="0">
                <a:solidFill>
                  <a:srgbClr val="002060"/>
                </a:solidFill>
                <a:latin typeface="Times New Roman" pitchFamily="18" charset="0"/>
                <a:cs typeface="Times New Roman" pitchFamily="18" charset="0"/>
              </a:rPr>
              <a:t>условия реализации </a:t>
            </a:r>
            <a:r>
              <a:rPr lang="ru-RU" sz="2000" dirty="0" smtClean="0">
                <a:solidFill>
                  <a:srgbClr val="002060"/>
                </a:solidFill>
                <a:latin typeface="Times New Roman" pitchFamily="18" charset="0"/>
                <a:cs typeface="Times New Roman" pitchFamily="18" charset="0"/>
              </a:rPr>
              <a:t>Программы;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Примерный </a:t>
            </a:r>
            <a:r>
              <a:rPr lang="ru-RU" sz="2000" dirty="0">
                <a:solidFill>
                  <a:srgbClr val="002060"/>
                </a:solidFill>
                <a:latin typeface="Times New Roman" pitchFamily="18" charset="0"/>
                <a:cs typeface="Times New Roman" pitchFamily="18" charset="0"/>
              </a:rPr>
              <a:t>режим и распорядок дня в дошкольных </a:t>
            </a:r>
            <a:r>
              <a:rPr lang="ru-RU" sz="2000" dirty="0" smtClean="0">
                <a:solidFill>
                  <a:srgbClr val="002060"/>
                </a:solidFill>
                <a:latin typeface="Times New Roman" pitchFamily="18" charset="0"/>
                <a:cs typeface="Times New Roman" pitchFamily="18" charset="0"/>
              </a:rPr>
              <a:t>группах; </a:t>
            </a:r>
            <a:r>
              <a:rPr lang="ru-RU" sz="2000" b="1" dirty="0" smtClean="0">
                <a:solidFill>
                  <a:srgbClr val="002060"/>
                </a:solidFill>
                <a:latin typeface="Times New Roman" pitchFamily="18" charset="0"/>
                <a:cs typeface="Times New Roman" pitchFamily="18" charset="0"/>
              </a:rPr>
              <a:t>Федеральный </a:t>
            </a:r>
            <a:r>
              <a:rPr lang="ru-RU" sz="2000" b="1" dirty="0">
                <a:solidFill>
                  <a:srgbClr val="002060"/>
                </a:solidFill>
                <a:latin typeface="Times New Roman" pitchFamily="18" charset="0"/>
                <a:cs typeface="Times New Roman" pitchFamily="18" charset="0"/>
              </a:rPr>
              <a:t>календарный план </a:t>
            </a:r>
            <a:r>
              <a:rPr lang="ru-RU" sz="2000" b="1" dirty="0" smtClean="0">
                <a:solidFill>
                  <a:srgbClr val="002060"/>
                </a:solidFill>
                <a:latin typeface="Times New Roman" pitchFamily="18" charset="0"/>
                <a:cs typeface="Times New Roman" pitchFamily="18" charset="0"/>
              </a:rPr>
              <a:t>воспитательной.</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62367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800" b="1" dirty="0">
                <a:solidFill>
                  <a:srgbClr val="002060"/>
                </a:solidFill>
                <a:latin typeface="Times New Roman" pitchFamily="18" charset="0"/>
                <a:cs typeface="Times New Roman" pitchFamily="18" charset="0"/>
              </a:rPr>
              <a:t>Цель ФОП </a:t>
            </a:r>
            <a:r>
              <a:rPr lang="ru-RU" sz="2800" b="1" dirty="0" smtClean="0">
                <a:solidFill>
                  <a:srgbClr val="002060"/>
                </a:solidFill>
                <a:latin typeface="Times New Roman" pitchFamily="18" charset="0"/>
                <a:cs typeface="Times New Roman" pitchFamily="18" charset="0"/>
              </a:rPr>
              <a:t>ДО: </a:t>
            </a:r>
            <a:r>
              <a:rPr lang="ru-RU" sz="2800" dirty="0">
                <a:solidFill>
                  <a:srgbClr val="002060"/>
                </a:solidFill>
                <a:latin typeface="Times New Roman" pitchFamily="18" charset="0"/>
                <a:cs typeface="Times New Roman" pitchFamily="18" charset="0"/>
              </a:rPr>
              <a:t> </a:t>
            </a:r>
            <a:br>
              <a:rPr lang="ru-RU" sz="28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a:t>
            </a:r>
            <a:r>
              <a:rPr lang="ru-RU" sz="2000" b="1" dirty="0"/>
              <a:t/>
            </a:r>
            <a:br>
              <a:rPr lang="ru-RU" sz="2000" b="1" dirty="0"/>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773360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457200"/>
            <a:ext cx="7467600" cy="5791200"/>
          </a:xfrm>
        </p:spPr>
        <p:txBody>
          <a:bodyPr>
            <a:normAutofit fontScale="90000"/>
          </a:bodyPr>
          <a:lstStyle/>
          <a:p>
            <a:pPr lvl="0"/>
            <a:r>
              <a:rPr lang="ru-RU" sz="3100" b="1" dirty="0">
                <a:solidFill>
                  <a:srgbClr val="002060"/>
                </a:solidFill>
                <a:latin typeface="Times New Roman" pitchFamily="18" charset="0"/>
                <a:cs typeface="Times New Roman" pitchFamily="18" charset="0"/>
              </a:rPr>
              <a:t>Задачи ФОП ДО (новое</a:t>
            </a:r>
            <a:r>
              <a:rPr lang="ru-RU" sz="3100" b="1" dirty="0" smtClean="0">
                <a:solidFill>
                  <a:srgbClr val="002060"/>
                </a:solidFill>
                <a:latin typeface="Times New Roman" pitchFamily="18" charset="0"/>
                <a:cs typeface="Times New Roman" pitchFamily="18" charset="0"/>
              </a:rPr>
              <a:t>):</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dirty="0" smtClean="0">
                <a:solidFill>
                  <a:srgbClr val="002060"/>
                </a:solidFill>
                <a:latin typeface="Times New Roman" pitchFamily="18" charset="0"/>
                <a:cs typeface="Times New Roman" pitchFamily="18" charset="0"/>
              </a:rPr>
              <a:t>1. Обеспечить </a:t>
            </a:r>
            <a:r>
              <a:rPr lang="ru-RU" sz="2400" b="1" dirty="0">
                <a:solidFill>
                  <a:srgbClr val="002060"/>
                </a:solidFill>
                <a:latin typeface="Times New Roman" pitchFamily="18" charset="0"/>
                <a:cs typeface="Times New Roman" pitchFamily="18" charset="0"/>
              </a:rPr>
              <a:t>единые</a:t>
            </a:r>
            <a:r>
              <a:rPr lang="ru-RU" sz="2400" dirty="0">
                <a:solidFill>
                  <a:srgbClr val="002060"/>
                </a:solidFill>
                <a:latin typeface="Times New Roman" pitchFamily="18" charset="0"/>
                <a:cs typeface="Times New Roman" pitchFamily="18" charset="0"/>
              </a:rPr>
              <a:t> для России </a:t>
            </a:r>
            <a:r>
              <a:rPr lang="ru-RU" sz="2400" b="1" dirty="0">
                <a:solidFill>
                  <a:srgbClr val="002060"/>
                </a:solidFill>
                <a:latin typeface="Times New Roman" pitchFamily="18" charset="0"/>
                <a:cs typeface="Times New Roman" pitchFamily="18" charset="0"/>
              </a:rPr>
              <a:t>содержание</a:t>
            </a:r>
            <a:r>
              <a:rPr lang="ru-RU" sz="2400" dirty="0">
                <a:solidFill>
                  <a:srgbClr val="002060"/>
                </a:solidFill>
                <a:latin typeface="Times New Roman" pitchFamily="18" charset="0"/>
                <a:cs typeface="Times New Roman" pitchFamily="18" charset="0"/>
              </a:rPr>
              <a:t> дошкольного образования </a:t>
            </a:r>
            <a:r>
              <a:rPr lang="ru-RU" sz="2400" b="1" dirty="0">
                <a:solidFill>
                  <a:srgbClr val="002060"/>
                </a:solidFill>
                <a:latin typeface="Times New Roman" pitchFamily="18" charset="0"/>
                <a:cs typeface="Times New Roman" pitchFamily="18" charset="0"/>
              </a:rPr>
              <a:t>планируемые результаты</a:t>
            </a:r>
            <a:r>
              <a:rPr lang="ru-RU" sz="2400" dirty="0">
                <a:solidFill>
                  <a:srgbClr val="002060"/>
                </a:solidFill>
                <a:latin typeface="Times New Roman" pitchFamily="18" charset="0"/>
                <a:cs typeface="Times New Roman" pitchFamily="18" charset="0"/>
              </a:rPr>
              <a:t> освоения образовательной программы</a:t>
            </a:r>
            <a:br>
              <a:rPr lang="ru-RU" sz="2400" dirty="0">
                <a:solidFill>
                  <a:srgbClr val="002060"/>
                </a:solidFill>
                <a:latin typeface="Times New Roman" pitchFamily="18" charset="0"/>
                <a:cs typeface="Times New Roman" pitchFamily="18" charset="0"/>
              </a:rPr>
            </a:br>
            <a:r>
              <a:rPr lang="ru-RU" sz="2400" dirty="0" smtClean="0">
                <a:solidFill>
                  <a:srgbClr val="002060"/>
                </a:solidFill>
                <a:latin typeface="Times New Roman" pitchFamily="18" charset="0"/>
                <a:cs typeface="Times New Roman" pitchFamily="18" charset="0"/>
              </a:rPr>
              <a:t>2. Приобщать </a:t>
            </a:r>
            <a:r>
              <a:rPr lang="ru-RU" sz="2400" dirty="0">
                <a:solidFill>
                  <a:srgbClr val="002060"/>
                </a:solidFill>
                <a:latin typeface="Times New Roman" pitchFamily="18" charset="0"/>
                <a:cs typeface="Times New Roman" pitchFamily="18" charset="0"/>
              </a:rPr>
              <a:t>детей в соответствии с возрастными особенностями </a:t>
            </a:r>
            <a:r>
              <a:rPr lang="ru-RU" sz="2400" b="1" dirty="0">
                <a:solidFill>
                  <a:srgbClr val="002060"/>
                </a:solidFill>
                <a:latin typeface="Times New Roman" pitchFamily="18" charset="0"/>
                <a:cs typeface="Times New Roman" pitchFamily="18" charset="0"/>
              </a:rPr>
              <a:t>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dirty="0" smtClean="0">
                <a:solidFill>
                  <a:srgbClr val="002060"/>
                </a:solidFill>
                <a:latin typeface="Times New Roman" pitchFamily="18" charset="0"/>
                <a:cs typeface="Times New Roman" pitchFamily="18" charset="0"/>
              </a:rPr>
              <a:t>3. Обеспечить </a:t>
            </a:r>
            <a:r>
              <a:rPr lang="ru-RU" sz="2400" b="1" dirty="0">
                <a:solidFill>
                  <a:srgbClr val="002060"/>
                </a:solidFill>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a:t>
            </a:r>
            <a:r>
              <a:rPr lang="ru-RU" sz="2400" dirty="0">
                <a:solidFill>
                  <a:srgbClr val="002060"/>
                </a:solidFill>
                <a:latin typeface="Times New Roman" pitchFamily="18" charset="0"/>
                <a:cs typeface="Times New Roman" pitchFamily="18" charset="0"/>
              </a:rPr>
              <a:t> ими образовательных программ начального общего образования</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510714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457200"/>
            <a:ext cx="7848600" cy="5867400"/>
          </a:xfrm>
        </p:spPr>
        <p:txBody>
          <a:bodyPr>
            <a:normAutofit fontScale="90000"/>
          </a:bodyPr>
          <a:lstStyle/>
          <a:p>
            <a:r>
              <a:rPr lang="ru-RU" sz="2000" b="1" dirty="0">
                <a:solidFill>
                  <a:srgbClr val="002060"/>
                </a:solidFill>
                <a:latin typeface="Times New Roman" pitchFamily="18" charset="0"/>
                <a:cs typeface="Times New Roman" pitchFamily="18" charset="0"/>
              </a:rPr>
              <a:t>Принципы ФОП </a:t>
            </a:r>
            <a:r>
              <a:rPr lang="ru-RU" sz="2000" b="1" dirty="0" smtClean="0">
                <a:solidFill>
                  <a:srgbClr val="002060"/>
                </a:solidFill>
                <a:latin typeface="Times New Roman" pitchFamily="18" charset="0"/>
                <a:cs typeface="Times New Roman" pitchFamily="18" charset="0"/>
              </a:rPr>
              <a:t>ДО: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Ребенок </a:t>
            </a:r>
            <a:r>
              <a:rPr lang="ru-RU" sz="2000" dirty="0">
                <a:solidFill>
                  <a:srgbClr val="002060"/>
                </a:solidFill>
                <a:latin typeface="Times New Roman" pitchFamily="18" charset="0"/>
                <a:cs typeface="Times New Roman" pitchFamily="18" charset="0"/>
              </a:rPr>
              <a:t>– участник образовательных отношений, который полноценно проживает все этапы детства.</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Педагоги должны: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выстраивать </a:t>
            </a:r>
            <a:r>
              <a:rPr lang="ru-RU" sz="2000" dirty="0">
                <a:solidFill>
                  <a:srgbClr val="002060"/>
                </a:solidFill>
                <a:latin typeface="Times New Roman" pitchFamily="18" charset="0"/>
                <a:cs typeface="Times New Roman" pitchFamily="18" charset="0"/>
              </a:rPr>
              <a:t>образовательную деятельность на основе индивидуальных особенностей каждого </a:t>
            </a:r>
            <a:r>
              <a:rPr lang="ru-RU" sz="2000" dirty="0" smtClean="0">
                <a:solidFill>
                  <a:srgbClr val="002060"/>
                </a:solidFill>
                <a:latin typeface="Times New Roman" pitchFamily="18" charset="0"/>
                <a:cs typeface="Times New Roman" pitchFamily="18" charset="0"/>
              </a:rPr>
              <a:t>ребенка;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обеспечивать </a:t>
            </a:r>
            <a:r>
              <a:rPr lang="ru-RU" sz="2000" dirty="0">
                <a:solidFill>
                  <a:srgbClr val="002060"/>
                </a:solidFill>
                <a:latin typeface="Times New Roman" pitchFamily="18" charset="0"/>
                <a:cs typeface="Times New Roman" pitchFamily="18" charset="0"/>
              </a:rPr>
              <a:t>сотрудничество родителей и детей, совершеннолетних членов семьи, которые принимают участие в их </a:t>
            </a:r>
            <a:r>
              <a:rPr lang="ru-RU" sz="2000" dirty="0" smtClean="0">
                <a:solidFill>
                  <a:srgbClr val="002060"/>
                </a:solidFill>
                <a:latin typeface="Times New Roman" pitchFamily="18" charset="0"/>
                <a:cs typeface="Times New Roman" pitchFamily="18" charset="0"/>
              </a:rPr>
              <a:t>воспитании;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поддерживать </a:t>
            </a:r>
            <a:r>
              <a:rPr lang="ru-RU" sz="2000" dirty="0">
                <a:solidFill>
                  <a:srgbClr val="002060"/>
                </a:solidFill>
                <a:latin typeface="Times New Roman" pitchFamily="18" charset="0"/>
                <a:cs typeface="Times New Roman" pitchFamily="18" charset="0"/>
              </a:rPr>
              <a:t>инициативу детей в различных видах деятельности</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приобщать их к социокультурным нормам, традициям семьи, общества и </a:t>
            </a:r>
            <a:r>
              <a:rPr lang="ru-RU" sz="2000" dirty="0" smtClean="0">
                <a:solidFill>
                  <a:srgbClr val="002060"/>
                </a:solidFill>
                <a:latin typeface="Times New Roman" pitchFamily="18" charset="0"/>
                <a:cs typeface="Times New Roman" pitchFamily="18" charset="0"/>
              </a:rPr>
              <a:t>государства;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формировать </a:t>
            </a:r>
            <a:r>
              <a:rPr lang="ru-RU" sz="2000" dirty="0">
                <a:solidFill>
                  <a:srgbClr val="002060"/>
                </a:solidFill>
                <a:latin typeface="Times New Roman" pitchFamily="18" charset="0"/>
                <a:cs typeface="Times New Roman" pitchFamily="18" charset="0"/>
              </a:rPr>
              <a:t>познавательные интересы и  познавательные действия в различных видах </a:t>
            </a:r>
            <a:r>
              <a:rPr lang="ru-RU" sz="2000" dirty="0" smtClean="0">
                <a:solidFill>
                  <a:srgbClr val="002060"/>
                </a:solidFill>
                <a:latin typeface="Times New Roman" pitchFamily="18" charset="0"/>
                <a:cs typeface="Times New Roman" pitchFamily="18" charset="0"/>
              </a:rPr>
              <a:t>деятельности;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учитывать </a:t>
            </a:r>
            <a:r>
              <a:rPr lang="ru-RU" sz="2000" dirty="0">
                <a:solidFill>
                  <a:srgbClr val="002060"/>
                </a:solidFill>
                <a:latin typeface="Times New Roman" pitchFamily="18" charset="0"/>
                <a:cs typeface="Times New Roman" pitchFamily="18" charset="0"/>
              </a:rPr>
              <a:t>этнокультурную ситуацию развития </a:t>
            </a:r>
            <a:r>
              <a:rPr lang="ru-RU" sz="2000" dirty="0" smtClean="0">
                <a:solidFill>
                  <a:srgbClr val="002060"/>
                </a:solidFill>
                <a:latin typeface="Times New Roman" pitchFamily="18" charset="0"/>
                <a:cs typeface="Times New Roman" pitchFamily="18" charset="0"/>
              </a:rPr>
              <a:t>детей;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обеспечивать </a:t>
            </a:r>
            <a:r>
              <a:rPr lang="ru-RU" sz="2000" dirty="0">
                <a:solidFill>
                  <a:srgbClr val="002060"/>
                </a:solidFill>
                <a:latin typeface="Times New Roman" pitchFamily="18" charset="0"/>
                <a:cs typeface="Times New Roman" pitchFamily="18" charset="0"/>
              </a:rPr>
              <a:t>возрастную адекватность дошкольного образования, когда условия, требования, методы соответствуют возрасту и особенностям развития </a:t>
            </a:r>
            <a:r>
              <a:rPr lang="ru-RU" sz="2000" dirty="0" smtClean="0">
                <a:solidFill>
                  <a:srgbClr val="002060"/>
                </a:solidFill>
                <a:latin typeface="Times New Roman" pitchFamily="18" charset="0"/>
                <a:cs typeface="Times New Roman" pitchFamily="18" charset="0"/>
              </a:rPr>
              <a:t>детей;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организовывать </a:t>
            </a:r>
            <a:r>
              <a:rPr lang="ru-RU" sz="2000" dirty="0">
                <a:solidFill>
                  <a:srgbClr val="002060"/>
                </a:solidFill>
                <a:latin typeface="Times New Roman" pitchFamily="18" charset="0"/>
                <a:cs typeface="Times New Roman" pitchFamily="18" charset="0"/>
              </a:rPr>
              <a:t>сотрудничество ДОО с семьей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636882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791200"/>
          </a:xfrm>
        </p:spPr>
        <p:txBody>
          <a:bodyPr>
            <a:normAutofit/>
          </a:bodyPr>
          <a:lstStyle/>
          <a:p>
            <a:r>
              <a:rPr lang="ru-RU" sz="2000" b="1" dirty="0">
                <a:solidFill>
                  <a:srgbClr val="002060"/>
                </a:solidFill>
                <a:latin typeface="Times New Roman" pitchFamily="18" charset="0"/>
                <a:cs typeface="Times New Roman" pitchFamily="18" charset="0"/>
              </a:rPr>
              <a:t>Планируемые результаты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Характеристики возможных достижений ребенка*  даны </a:t>
            </a:r>
            <a:r>
              <a:rPr lang="ru-RU" sz="2000" b="1" dirty="0" smtClean="0">
                <a:solidFill>
                  <a:srgbClr val="002060"/>
                </a:solidFill>
                <a:latin typeface="Times New Roman" pitchFamily="18" charset="0"/>
                <a:cs typeface="Times New Roman" pitchFamily="18" charset="0"/>
              </a:rPr>
              <a:t>детально.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младенческом возрасте – </a:t>
            </a:r>
            <a:r>
              <a:rPr lang="ru-RU" sz="2000" u="sng" dirty="0">
                <a:solidFill>
                  <a:srgbClr val="002060"/>
                </a:solidFill>
                <a:latin typeface="Times New Roman" pitchFamily="18" charset="0"/>
                <a:cs typeface="Times New Roman" pitchFamily="18" charset="0"/>
                <a:hlinkClick r:id="rId2"/>
              </a:rPr>
              <a:t>к одному году</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раннем возрасте – </a:t>
            </a:r>
            <a:r>
              <a:rPr lang="ru-RU" sz="2000" u="sng" dirty="0">
                <a:solidFill>
                  <a:srgbClr val="002060"/>
                </a:solidFill>
                <a:latin typeface="Times New Roman" pitchFamily="18" charset="0"/>
                <a:cs typeface="Times New Roman" pitchFamily="18" charset="0"/>
                <a:hlinkClick r:id="rId3"/>
              </a:rPr>
              <a:t>к трем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дошкольном возрасте: к </a:t>
            </a:r>
            <a:r>
              <a:rPr lang="ru-RU" sz="2000" u="sng" dirty="0">
                <a:solidFill>
                  <a:srgbClr val="002060"/>
                </a:solidFill>
                <a:latin typeface="Times New Roman" pitchFamily="18" charset="0"/>
                <a:cs typeface="Times New Roman" pitchFamily="18" charset="0"/>
                <a:hlinkClick r:id="rId4"/>
              </a:rPr>
              <a:t>четырем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5"/>
              </a:rPr>
              <a:t>пяти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6"/>
              </a:rPr>
              <a:t>шести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К концу дошкольного возраста </a:t>
            </a:r>
            <a:r>
              <a:rPr lang="ru-RU" sz="2000" dirty="0" smtClean="0">
                <a:solidFill>
                  <a:srgbClr val="002060"/>
                </a:solidFill>
                <a:latin typeface="Times New Roman" pitchFamily="18" charset="0"/>
                <a:cs typeface="Times New Roman" pitchFamily="18" charset="0"/>
              </a:rPr>
              <a:t>–</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7"/>
              </a:rPr>
              <a:t>на этапе завершения </a:t>
            </a:r>
            <a:r>
              <a:rPr lang="ru-RU" sz="2000" u="sng" dirty="0" smtClean="0">
                <a:solidFill>
                  <a:srgbClr val="002060"/>
                </a:solidFill>
                <a:latin typeface="Times New Roman" pitchFamily="18" charset="0"/>
                <a:cs typeface="Times New Roman" pitchFamily="18" charset="0"/>
                <a:hlinkClick r:id="rId7"/>
              </a:rPr>
              <a:t>освоения</a:t>
            </a:r>
            <a:r>
              <a:rPr lang="ru-RU" sz="2000" u="sng" dirty="0" smtClean="0">
                <a:solidFill>
                  <a:srgbClr val="002060"/>
                </a:solidFill>
                <a:latin typeface="Times New Roman" pitchFamily="18" charset="0"/>
                <a:cs typeface="Times New Roman" pitchFamily="18" charset="0"/>
              </a:rPr>
              <a:t/>
            </a:r>
            <a:br>
              <a:rPr lang="ru-RU" sz="2000" u="sng" dirty="0" smtClean="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Планируемые результаты в младенческом, раннем, дошкольном возрасте (к 4-м, к 5- </a:t>
            </a:r>
            <a:r>
              <a:rPr lang="ru-RU" sz="2000" dirty="0" err="1">
                <a:solidFill>
                  <a:srgbClr val="002060"/>
                </a:solidFill>
                <a:latin typeface="Times New Roman" pitchFamily="18" charset="0"/>
                <a:cs typeface="Times New Roman" pitchFamily="18" charset="0"/>
              </a:rPr>
              <a:t>ти</a:t>
            </a:r>
            <a:r>
              <a:rPr lang="ru-RU" sz="2000" dirty="0">
                <a:solidFill>
                  <a:srgbClr val="002060"/>
                </a:solidFill>
                <a:latin typeface="Times New Roman" pitchFamily="18" charset="0"/>
                <a:cs typeface="Times New Roman" pitchFamily="18" charset="0"/>
              </a:rPr>
              <a:t>, к 6-ти годам) и к моменту завершения освоения ФОП </a:t>
            </a:r>
            <a:r>
              <a:rPr lang="ru-RU" sz="2000" b="1" dirty="0">
                <a:solidFill>
                  <a:srgbClr val="002060"/>
                </a:solidFill>
                <a:latin typeface="Times New Roman" pitchFamily="18" charset="0"/>
                <a:cs typeface="Times New Roman" pitchFamily="18" charset="0"/>
              </a:rPr>
              <a:t>представлены, дополнены и конкретизированы,</a:t>
            </a:r>
            <a:r>
              <a:rPr lang="ru-RU" sz="2000" dirty="0">
                <a:solidFill>
                  <a:srgbClr val="002060"/>
                </a:solidFill>
                <a:latin typeface="Times New Roman" pitchFamily="18" charset="0"/>
                <a:cs typeface="Times New Roman" pitchFamily="18" charset="0"/>
              </a:rPr>
              <a:t> с учетом цели и задач дошкольного образования;</a:t>
            </a:r>
          </a:p>
        </p:txBody>
      </p:sp>
    </p:spTree>
    <p:extLst>
      <p:ext uri="{BB962C8B-B14F-4D97-AF65-F5344CB8AC3E}">
        <p14:creationId xmlns="" xmlns:p14="http://schemas.microsoft.com/office/powerpoint/2010/main" val="2696452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2162"/>
          </a:xfrm>
        </p:spPr>
        <p:txBody>
          <a:bodyPr>
            <a:normAutofit/>
          </a:bodyPr>
          <a:lstStyle/>
          <a:p>
            <a:r>
              <a:rPr lang="ru-RU" sz="3200" b="1" dirty="0" smtClean="0">
                <a:solidFill>
                  <a:srgbClr val="002060"/>
                </a:solidFill>
                <a:latin typeface="Times New Roman" pitchFamily="18" charset="0"/>
                <a:cs typeface="Times New Roman" pitchFamily="18" charset="0"/>
              </a:rPr>
              <a:t>Педагогическая диагностика</a:t>
            </a:r>
            <a:endParaRPr lang="ru-RU" sz="3200"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1219200" y="1219200"/>
            <a:ext cx="7391400" cy="4906963"/>
          </a:xfrm>
        </p:spPr>
        <p:txBody>
          <a:bodyPr>
            <a:normAutofit/>
          </a:bodyPr>
          <a:lstStyle/>
          <a:p>
            <a:pPr lvl="0"/>
            <a:r>
              <a:rPr lang="ru-RU" sz="2000" dirty="0">
                <a:solidFill>
                  <a:srgbClr val="002060"/>
                </a:solidFill>
                <a:latin typeface="Times New Roman" pitchFamily="18" charset="0"/>
                <a:cs typeface="Times New Roman" pitchFamily="18" charset="0"/>
              </a:rPr>
              <a:t>Педагогическая диагностика достижения планируемых результатов ФОП ДО направлена </a:t>
            </a:r>
            <a:r>
              <a:rPr lang="ru-RU" sz="2000" b="1" dirty="0">
                <a:solidFill>
                  <a:srgbClr val="002060"/>
                </a:solidFill>
                <a:latin typeface="Times New Roman" pitchFamily="18" charset="0"/>
                <a:cs typeface="Times New Roman" pitchFamily="18" charset="0"/>
              </a:rPr>
              <a:t>на изучение деятельностных умений ребенка, его интересов, предпочтений, склонностей, личностных особенностей, способов взаимодействия со взрослыми и сверстниками</a:t>
            </a:r>
            <a:r>
              <a:rPr lang="ru-RU" sz="2000" dirty="0">
                <a:solidFill>
                  <a:srgbClr val="002060"/>
                </a:solidFill>
                <a:latin typeface="Times New Roman" pitchFamily="18" charset="0"/>
                <a:cs typeface="Times New Roman" pitchFamily="18" charset="0"/>
              </a:rPr>
              <a:t> </a:t>
            </a:r>
          </a:p>
          <a:p>
            <a:pPr lvl="0"/>
            <a:r>
              <a:rPr lang="ru-RU" sz="2000" dirty="0">
                <a:solidFill>
                  <a:srgbClr val="002060"/>
                </a:solidFill>
                <a:latin typeface="Times New Roman" pitchFamily="18" charset="0"/>
                <a:cs typeface="Times New Roman" pitchFamily="18" charset="0"/>
              </a:rPr>
              <a:t>Цели педагогической диагностики, а также особенности ее проведения (основные формы, методы) определяются ФГОС ДО (п.3.2.3 и п. 4.6).</a:t>
            </a:r>
          </a:p>
          <a:p>
            <a:pPr marL="0" indent="0">
              <a:buNone/>
            </a:pPr>
            <a:r>
              <a:rPr lang="ru-RU" sz="2000" b="1" dirty="0">
                <a:solidFill>
                  <a:srgbClr val="002060"/>
                </a:solidFill>
                <a:latin typeface="Times New Roman" pitchFamily="18" charset="0"/>
                <a:cs typeface="Times New Roman" pitchFamily="18" charset="0"/>
              </a:rPr>
              <a:t>Периодичность проведения диагностики, способ и форма фиксации результатов определяется ДОО</a:t>
            </a:r>
            <a:r>
              <a:rPr lang="ru-RU" sz="2000" dirty="0">
                <a:solidFill>
                  <a:srgbClr val="002060"/>
                </a:solidFill>
                <a:latin typeface="Times New Roman" pitchFamily="18" charset="0"/>
                <a:cs typeface="Times New Roman" pitchFamily="18" charset="0"/>
              </a:rPr>
              <a:t>. В ФОП </a:t>
            </a:r>
            <a:r>
              <a:rPr lang="ru-RU" sz="2000" b="1" dirty="0">
                <a:solidFill>
                  <a:srgbClr val="002060"/>
                </a:solidFill>
                <a:latin typeface="Times New Roman" pitchFamily="18" charset="0"/>
                <a:cs typeface="Times New Roman" pitchFamily="18" charset="0"/>
              </a:rPr>
              <a:t>уточнена оптимальная периодичность</a:t>
            </a:r>
            <a:r>
              <a:rPr lang="ru-RU" sz="2000" dirty="0">
                <a:solidFill>
                  <a:srgbClr val="002060"/>
                </a:solidFill>
                <a:latin typeface="Times New Roman" pitchFamily="18" charset="0"/>
                <a:cs typeface="Times New Roman" pitchFamily="18" charset="0"/>
              </a:rPr>
              <a:t> – дважды в года (стартовая, с учетом адаптационно периода, и заключительная на этапе освоения содержания программы возрастной группой). </a:t>
            </a:r>
          </a:p>
        </p:txBody>
      </p:sp>
    </p:spTree>
    <p:extLst>
      <p:ext uri="{BB962C8B-B14F-4D97-AF65-F5344CB8AC3E}">
        <p14:creationId xmlns="" xmlns:p14="http://schemas.microsoft.com/office/powerpoint/2010/main" val="1683014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r>
              <a:rPr lang="ru-RU" sz="2400" b="1" dirty="0">
                <a:solidFill>
                  <a:srgbClr val="002060"/>
                </a:solidFill>
                <a:latin typeface="Times New Roman" pitchFamily="18" charset="0"/>
                <a:cs typeface="Times New Roman" pitchFamily="18" charset="0"/>
              </a:rPr>
              <a:t>Результаты педагогической диагностики </a:t>
            </a:r>
            <a:r>
              <a:rPr lang="ru-RU" sz="2400" dirty="0">
                <a:solidFill>
                  <a:srgbClr val="002060"/>
                </a:solidFill>
                <a:latin typeface="Times New Roman" pitchFamily="18" charset="0"/>
                <a:cs typeface="Times New Roman" pitchFamily="18" charset="0"/>
              </a:rPr>
              <a:t>(мониторинга) могут использоваться исключительно для решения следующих образовательных задач:</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2) оптимизации работы с группой детей</a:t>
            </a:r>
          </a:p>
        </p:txBody>
      </p:sp>
    </p:spTree>
    <p:extLst>
      <p:ext uri="{BB962C8B-B14F-4D97-AF65-F5344CB8AC3E}">
        <p14:creationId xmlns="" xmlns:p14="http://schemas.microsoft.com/office/powerpoint/2010/main" val="3163666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solidFill>
                  <a:srgbClr val="002060"/>
                </a:solidFill>
                <a:latin typeface="Times New Roman" pitchFamily="18" charset="0"/>
                <a:cs typeface="Times New Roman" pitchFamily="18" charset="0"/>
              </a:rPr>
              <a:t>Проведение психологической диагностики определяется положениями ФГОС ДО (п. 3.2.3) Психологическая диагностика</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lvl="0"/>
            <a:r>
              <a:rPr lang="ru-RU" sz="2000" b="1" dirty="0">
                <a:solidFill>
                  <a:srgbClr val="002060"/>
                </a:solidFill>
                <a:latin typeface="Times New Roman" pitchFamily="18" charset="0"/>
                <a:cs typeface="Times New Roman" pitchFamily="18" charset="0"/>
              </a:rPr>
              <a:t>Цель</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психологической диагностики</a:t>
            </a:r>
            <a:r>
              <a:rPr lang="ru-RU" sz="2000" dirty="0">
                <a:solidFill>
                  <a:srgbClr val="002060"/>
                </a:solidFill>
                <a:latin typeface="Times New Roman" pitchFamily="18" charset="0"/>
                <a:cs typeface="Times New Roman" pitchFamily="18" charset="0"/>
              </a:rPr>
              <a:t> – выявить и изучить индивидуально-психологические особенности детей, причины трудностей в освоении образовательной программы.</a:t>
            </a:r>
          </a:p>
          <a:p>
            <a:pPr lvl="0"/>
            <a:r>
              <a:rPr lang="ru-RU" sz="2000" b="1" dirty="0">
                <a:solidFill>
                  <a:srgbClr val="002060"/>
                </a:solidFill>
                <a:latin typeface="Times New Roman" pitchFamily="18" charset="0"/>
                <a:cs typeface="Times New Roman" pitchFamily="18" charset="0"/>
              </a:rPr>
              <a:t>Кто проводит:</a:t>
            </a:r>
            <a:r>
              <a:rPr lang="ru-RU" sz="2000" dirty="0">
                <a:solidFill>
                  <a:srgbClr val="002060"/>
                </a:solidFill>
                <a:latin typeface="Times New Roman" pitchFamily="18" charset="0"/>
                <a:cs typeface="Times New Roman" pitchFamily="18" charset="0"/>
              </a:rPr>
              <a:t> квалифицированные специалисты – педагоги-психологи, психологи.</a:t>
            </a:r>
          </a:p>
          <a:p>
            <a:pPr lvl="0"/>
            <a:r>
              <a:rPr lang="ru-RU" sz="2000" b="1" dirty="0">
                <a:solidFill>
                  <a:srgbClr val="002060"/>
                </a:solidFill>
                <a:latin typeface="Times New Roman" pitchFamily="18" charset="0"/>
                <a:cs typeface="Times New Roman" pitchFamily="18" charset="0"/>
              </a:rPr>
              <a:t>Какие условия:</a:t>
            </a:r>
            <a:r>
              <a:rPr lang="ru-RU" sz="2000" dirty="0">
                <a:solidFill>
                  <a:srgbClr val="002060"/>
                </a:solidFill>
                <a:latin typeface="Times New Roman" pitchFamily="18" charset="0"/>
                <a:cs typeface="Times New Roman" pitchFamily="18" charset="0"/>
              </a:rPr>
              <a:t> ребенок участвует в психологической диагностике только с согласия родителей или законных представителей.</a:t>
            </a:r>
          </a:p>
          <a:p>
            <a:pPr lvl="0"/>
            <a:r>
              <a:rPr lang="ru-RU" sz="2000" b="1" dirty="0">
                <a:solidFill>
                  <a:srgbClr val="002060"/>
                </a:solidFill>
                <a:latin typeface="Times New Roman" pitchFamily="18" charset="0"/>
                <a:cs typeface="Times New Roman" pitchFamily="18" charset="0"/>
              </a:rPr>
              <a:t>Как использовать результаты:</a:t>
            </a:r>
            <a:r>
              <a:rPr lang="ru-RU" sz="2000" dirty="0">
                <a:solidFill>
                  <a:srgbClr val="002060"/>
                </a:solidFill>
                <a:latin typeface="Times New Roman" pitchFamily="18" charset="0"/>
                <a:cs typeface="Times New Roman" pitchFamily="18" charset="0"/>
              </a:rPr>
              <a:t> по результатам психологической диагностики специалисты организуют психологическое сопровождение и адресную психологическую помощь детям.</a:t>
            </a: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1625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000" b="1" dirty="0" smtClean="0">
                <a:solidFill>
                  <a:srgbClr val="002060"/>
                </a:solidFill>
                <a:latin typeface="Times New Roman" pitchFamily="18" charset="0"/>
                <a:cs typeface="Times New Roman" pitchFamily="18" charset="0"/>
              </a:rPr>
              <a:t>Содержательный раздел</a:t>
            </a:r>
            <a:endParaRPr lang="ru-RU" sz="2000"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914400" y="914400"/>
            <a:ext cx="7620000" cy="5211763"/>
          </a:xfrm>
        </p:spPr>
        <p:txBody>
          <a:bodyPr>
            <a:normAutofit fontScale="92500"/>
          </a:bodyPr>
          <a:lstStyle/>
          <a:p>
            <a:pPr marL="0" indent="0">
              <a:buNone/>
            </a:pPr>
            <a:r>
              <a:rPr lang="ru-RU" sz="2000" dirty="0">
                <a:solidFill>
                  <a:srgbClr val="002060"/>
                </a:solidFill>
                <a:latin typeface="Times New Roman" pitchFamily="18" charset="0"/>
                <a:cs typeface="Times New Roman" pitchFamily="18" charset="0"/>
              </a:rPr>
              <a:t>Представлены задачи и содержание образовательной деятельности с детьми всех возрастных групп по всем образовательным областям </a:t>
            </a:r>
          </a:p>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Содержание образовательной деятельности в каждой образовательной области </a:t>
            </a:r>
            <a:r>
              <a:rPr lang="ru-RU" sz="2000" b="1" dirty="0">
                <a:solidFill>
                  <a:srgbClr val="002060"/>
                </a:solidFill>
                <a:latin typeface="Times New Roman" pitchFamily="18" charset="0"/>
                <a:cs typeface="Times New Roman" pitchFamily="18" charset="0"/>
              </a:rPr>
              <a:t>дополнено и расширено</a:t>
            </a:r>
            <a:r>
              <a:rPr lang="ru-RU" sz="2000" dirty="0">
                <a:solidFill>
                  <a:srgbClr val="002060"/>
                </a:solidFill>
                <a:latin typeface="Times New Roman" pitchFamily="18" charset="0"/>
                <a:cs typeface="Times New Roman" pitchFamily="18" charset="0"/>
              </a:rPr>
              <a:t>, с учетом цели, задач, планируемых результатов </a:t>
            </a:r>
          </a:p>
          <a:p>
            <a:r>
              <a:rPr lang="ru-RU" sz="2000" b="1" dirty="0">
                <a:solidFill>
                  <a:srgbClr val="002060"/>
                </a:solidFill>
                <a:latin typeface="Times New Roman" pitchFamily="18" charset="0"/>
                <a:cs typeface="Times New Roman" pitchFamily="18" charset="0"/>
              </a:rPr>
              <a:t>3. </a:t>
            </a:r>
            <a:r>
              <a:rPr lang="ru-RU" sz="2000" dirty="0">
                <a:solidFill>
                  <a:srgbClr val="002060"/>
                </a:solidFill>
                <a:latin typeface="Times New Roman" pitchFamily="18" charset="0"/>
                <a:cs typeface="Times New Roman" pitchFamily="18" charset="0"/>
              </a:rPr>
              <a:t>Содержание образовательных областей </a:t>
            </a:r>
            <a:r>
              <a:rPr lang="ru-RU" sz="2000" b="1" dirty="0">
                <a:solidFill>
                  <a:srgbClr val="002060"/>
                </a:solidFill>
                <a:latin typeface="Times New Roman" pitchFamily="18" charset="0"/>
                <a:cs typeface="Times New Roman" pitchFamily="18" charset="0"/>
              </a:rPr>
              <a:t>дополнено задачами воспитания, отражающими направленность на приобщение детей к ценностям «Родина», «Природа», «Семья», «Человек», «Жизнь», «Милосердие», «Добро», «Дружба», «Сотрудничество», «Труд», «Познание», «Культура», «Красота», «Здоровье»</a:t>
            </a:r>
            <a:r>
              <a:rPr lang="ru-RU" sz="2000" dirty="0">
                <a:solidFill>
                  <a:srgbClr val="002060"/>
                </a:solidFill>
                <a:latin typeface="Times New Roman" pitchFamily="18" charset="0"/>
                <a:cs typeface="Times New Roman" pitchFamily="18" charset="0"/>
              </a:rPr>
              <a:t> </a:t>
            </a:r>
          </a:p>
          <a:p>
            <a:r>
              <a:rPr lang="ru-RU" sz="2000" b="1" dirty="0">
                <a:solidFill>
                  <a:srgbClr val="002060"/>
                </a:solidFill>
                <a:latin typeface="Times New Roman" pitchFamily="18" charset="0"/>
                <a:cs typeface="Times New Roman" pitchFamily="18" charset="0"/>
              </a:rPr>
              <a:t>4. </a:t>
            </a:r>
            <a:r>
              <a:rPr lang="ru-RU" sz="2000" dirty="0">
                <a:solidFill>
                  <a:srgbClr val="002060"/>
                </a:solidFill>
                <a:latin typeface="Times New Roman" pitchFamily="18" charset="0"/>
                <a:cs typeface="Times New Roman" pitchFamily="18" charset="0"/>
              </a:rPr>
              <a:t>Вариативность форм, способов, методов и средств реализации ФОП ДО. Выбор зависит не только от возрастных и индивидуальных особенностей детей, учета их особых образовательных потребностей, но и от личных интересов, мотивов, ожиданий, желаний детей. </a:t>
            </a:r>
            <a:r>
              <a:rPr lang="ru-RU" sz="2000" b="1" dirty="0">
                <a:solidFill>
                  <a:srgbClr val="002060"/>
                </a:solidFill>
                <a:latin typeface="Times New Roman" pitchFamily="18" charset="0"/>
                <a:cs typeface="Times New Roman" pitchFamily="18" charset="0"/>
              </a:rPr>
              <a:t>Важно признание приоритетности субъектной позиции ребенка в образовательном процессе </a:t>
            </a:r>
            <a:endParaRPr lang="ru-RU" sz="2000" dirty="0">
              <a:solidFill>
                <a:srgbClr val="002060"/>
              </a:solidFill>
              <a:latin typeface="Times New Roman" pitchFamily="18" charset="0"/>
              <a:cs typeface="Times New Roman" pitchFamily="18" charset="0"/>
            </a:endParaRP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878524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fontScale="90000"/>
          </a:bodyPr>
          <a:lstStyle/>
          <a:p>
            <a:r>
              <a:rPr lang="ru-RU" sz="2000" b="1" dirty="0" smtClean="0"/>
              <a:t>5. </a:t>
            </a:r>
            <a:r>
              <a:rPr lang="ru-RU" sz="2000" dirty="0" smtClean="0">
                <a:solidFill>
                  <a:srgbClr val="002060"/>
                </a:solidFill>
                <a:latin typeface="Times New Roman" pitchFamily="18" charset="0"/>
                <a:cs typeface="Times New Roman" pitchFamily="18" charset="0"/>
              </a:rPr>
              <a:t>Могут </a:t>
            </a:r>
            <a:r>
              <a:rPr lang="ru-RU" sz="2000" dirty="0">
                <a:solidFill>
                  <a:srgbClr val="002060"/>
                </a:solidFill>
                <a:latin typeface="Times New Roman" pitchFamily="18" charset="0"/>
                <a:cs typeface="Times New Roman" pitchFamily="18" charset="0"/>
              </a:rPr>
              <a:t>использоваться различные образовательные технологии, в том числе </a:t>
            </a:r>
            <a:r>
              <a:rPr lang="ru-RU" sz="2000" b="1" dirty="0">
                <a:solidFill>
                  <a:srgbClr val="002060"/>
                </a:solidFill>
                <a:latin typeface="Times New Roman" pitchFamily="18" charset="0"/>
                <a:cs typeface="Times New Roman" pitchFamily="18" charset="0"/>
              </a:rPr>
              <a:t>дистанционные образовательные технологии, дистанционное обучение, за исключением тех, которые могут нанести вред здоровью детей</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7. Уточнены методы реализации задач воспитания, методы реализации задач обучения дошкольников.</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8. </a:t>
            </a:r>
            <a:r>
              <a:rPr lang="ru-RU" sz="2000" dirty="0">
                <a:solidFill>
                  <a:srgbClr val="002060"/>
                </a:solidFill>
                <a:latin typeface="Times New Roman" pitchFamily="18" charset="0"/>
                <a:cs typeface="Times New Roman" pitchFamily="18" charset="0"/>
              </a:rPr>
              <a:t>Представлены варианты </a:t>
            </a:r>
            <a:r>
              <a:rPr lang="ru-RU" sz="2000" b="1" dirty="0">
                <a:solidFill>
                  <a:srgbClr val="002060"/>
                </a:solidFill>
                <a:latin typeface="Times New Roman" pitchFamily="18" charset="0"/>
                <a:cs typeface="Times New Roman" pitchFamily="18" charset="0"/>
              </a:rPr>
              <a:t>организации совместной деятельности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детей с педагогом и другими детьми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уточнены возможные варианты позиции педагога </a:t>
            </a:r>
            <a:r>
              <a:rPr lang="ru-RU" sz="2000" dirty="0">
                <a:solidFill>
                  <a:srgbClr val="002060"/>
                </a:solidFill>
                <a:latin typeface="Times New Roman" pitchFamily="18" charset="0"/>
                <a:cs typeface="Times New Roman" pitchFamily="18" charset="0"/>
              </a:rPr>
              <a:t>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9. </a:t>
            </a:r>
            <a:r>
              <a:rPr lang="ru-RU" sz="2000" dirty="0">
                <a:solidFill>
                  <a:srgbClr val="002060"/>
                </a:solidFill>
                <a:latin typeface="Times New Roman" pitchFamily="18" charset="0"/>
                <a:cs typeface="Times New Roman" pitchFamily="18" charset="0"/>
              </a:rPr>
              <a:t>Уточнено особое место </a:t>
            </a:r>
            <a:r>
              <a:rPr lang="ru-RU" sz="2000" b="1" dirty="0">
                <a:solidFill>
                  <a:srgbClr val="002060"/>
                </a:solidFill>
                <a:latin typeface="Times New Roman" pitchFamily="18" charset="0"/>
                <a:cs typeface="Times New Roman" pitchFamily="18" charset="0"/>
              </a:rPr>
              <a:t>и роль игры в образовательной деятельности</a:t>
            </a:r>
            <a:r>
              <a:rPr lang="ru-RU" sz="2000" dirty="0">
                <a:solidFill>
                  <a:srgbClr val="002060"/>
                </a:solidFill>
                <a:latin typeface="Times New Roman" pitchFamily="18" charset="0"/>
                <a:cs typeface="Times New Roman" pitchFamily="18" charset="0"/>
              </a:rPr>
              <a:t> и в развитии детей </a:t>
            </a:r>
            <a:r>
              <a:rPr lang="ru-RU" sz="2000" dirty="0"/>
              <a:t/>
            </a:r>
            <a:br>
              <a:rPr lang="ru-RU" sz="2000" dirty="0"/>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799761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26162"/>
          </a:xfrm>
        </p:spPr>
        <p:txBody>
          <a:bodyPr>
            <a:normAutofit/>
          </a:bodyPr>
          <a:lstStyle/>
          <a:p>
            <a:r>
              <a:rPr lang="ru-RU" sz="3200" dirty="0">
                <a:solidFill>
                  <a:srgbClr val="002060"/>
                </a:solidFill>
                <a:latin typeface="Times New Roman"/>
                <a:ea typeface="Calibri"/>
              </a:rPr>
              <a:t>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a:t>
            </a:r>
            <a:r>
              <a:rPr lang="ru-RU" sz="3200" u="sng" dirty="0">
                <a:solidFill>
                  <a:srgbClr val="002060"/>
                </a:solidFill>
                <a:latin typeface="Times New Roman"/>
                <a:ea typeface="Calibri"/>
                <a:cs typeface="Times New Roman"/>
                <a:hlinkClick r:id="rId2"/>
              </a:rPr>
              <a:t>проект программы</a:t>
            </a:r>
            <a:r>
              <a:rPr lang="ru-RU" sz="3200" dirty="0">
                <a:solidFill>
                  <a:srgbClr val="002060"/>
                </a:solidFill>
                <a:latin typeface="Times New Roman"/>
                <a:ea typeface="Calibri"/>
              </a:rPr>
              <a:t> стал доступен для общественного обсуждения </a:t>
            </a:r>
            <a:endParaRPr lang="ru-RU" sz="32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4091835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8077200" cy="6019800"/>
          </a:xfrm>
        </p:spPr>
        <p:txBody>
          <a:bodyPr>
            <a:normAutofit/>
          </a:bodyPr>
          <a:lstStyle/>
          <a:p>
            <a:r>
              <a:rPr lang="ru-RU" sz="2000" b="1" dirty="0">
                <a:solidFill>
                  <a:srgbClr val="002060"/>
                </a:solidFill>
                <a:latin typeface="Times New Roman" pitchFamily="18" charset="0"/>
                <a:cs typeface="Times New Roman" pitchFamily="18" charset="0"/>
              </a:rPr>
              <a:t>10. </a:t>
            </a:r>
            <a:r>
              <a:rPr lang="ru-RU" sz="2000" dirty="0">
                <a:solidFill>
                  <a:srgbClr val="002060"/>
                </a:solidFill>
                <a:latin typeface="Times New Roman" pitchFamily="18" charset="0"/>
                <a:cs typeface="Times New Roman" pitchFamily="18" charset="0"/>
              </a:rPr>
              <a:t>Уточнены возможные формы организации образовательной деятельности по Программе в </a:t>
            </a:r>
            <a:r>
              <a:rPr lang="ru-RU" sz="2000" b="1" dirty="0">
                <a:solidFill>
                  <a:srgbClr val="002060"/>
                </a:solidFill>
                <a:latin typeface="Times New Roman" pitchFamily="18" charset="0"/>
                <a:cs typeface="Times New Roman" pitchFamily="18" charset="0"/>
              </a:rPr>
              <a:t>первой половине дня, на прогулке, во второй половине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11. </a:t>
            </a:r>
            <a:r>
              <a:rPr lang="ru-RU" sz="2000" dirty="0">
                <a:solidFill>
                  <a:srgbClr val="002060"/>
                </a:solidFill>
                <a:latin typeface="Times New Roman" pitchFamily="18" charset="0"/>
                <a:cs typeface="Times New Roman" pitchFamily="18" charset="0"/>
              </a:rPr>
              <a:t>Развернуто представлена информация </a:t>
            </a:r>
            <a:r>
              <a:rPr lang="ru-RU" sz="2000" b="1" dirty="0">
                <a:solidFill>
                  <a:srgbClr val="002060"/>
                </a:solidFill>
                <a:latin typeface="Times New Roman" pitchFamily="18" charset="0"/>
                <a:cs typeface="Times New Roman" pitchFamily="18" charset="0"/>
              </a:rPr>
              <a:t>о занятии</a:t>
            </a:r>
            <a:r>
              <a:rPr lang="ru-RU" sz="2000" dirty="0">
                <a:solidFill>
                  <a:srgbClr val="002060"/>
                </a:solidFill>
                <a:latin typeface="Times New Roman" pitchFamily="18" charset="0"/>
                <a:cs typeface="Times New Roman" pitchFamily="18" charset="0"/>
              </a:rPr>
              <a:t>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12. </a:t>
            </a:r>
            <a:r>
              <a:rPr lang="ru-RU" sz="2000" dirty="0">
                <a:solidFill>
                  <a:srgbClr val="002060"/>
                </a:solidFill>
                <a:latin typeface="Times New Roman" pitchFamily="18" charset="0"/>
                <a:cs typeface="Times New Roman" pitchFamily="18" charset="0"/>
              </a:rPr>
              <a:t>Выделены способы, направления и условия </a:t>
            </a:r>
            <a:r>
              <a:rPr lang="ru-RU" sz="2000" b="1" dirty="0">
                <a:solidFill>
                  <a:srgbClr val="002060"/>
                </a:solidFill>
                <a:latin typeface="Times New Roman" pitchFamily="18" charset="0"/>
                <a:cs typeface="Times New Roman" pitchFamily="18" charset="0"/>
              </a:rPr>
              <a:t>поддержки детской инициативы</a:t>
            </a:r>
            <a:r>
              <a:rPr lang="ru-RU" sz="2000" dirty="0">
                <a:solidFill>
                  <a:srgbClr val="002060"/>
                </a:solidFill>
                <a:latin typeface="Times New Roman" pitchFamily="18" charset="0"/>
                <a:cs typeface="Times New Roman" pitchFamily="18" charset="0"/>
              </a:rPr>
              <a:t> на разных возрастных этапах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13. </a:t>
            </a:r>
            <a:r>
              <a:rPr lang="ru-RU" sz="2000" dirty="0">
                <a:solidFill>
                  <a:srgbClr val="002060"/>
                </a:solidFill>
                <a:latin typeface="Times New Roman" pitchFamily="18" charset="0"/>
                <a:cs typeface="Times New Roman" pitchFamily="18" charset="0"/>
              </a:rPr>
              <a:t>Представлено направление взаимодействия педагогического коллектива с семьями воспитанников: цель, задачи, принципы, направления, возможные формы </a:t>
            </a:r>
            <a:r>
              <a:rPr lang="ru-RU" sz="2000" b="1" dirty="0">
                <a:solidFill>
                  <a:srgbClr val="002060"/>
                </a:solidFill>
                <a:latin typeface="Times New Roman" pitchFamily="18" charset="0"/>
                <a:cs typeface="Times New Roman" pitchFamily="18" charset="0"/>
              </a:rPr>
              <a:t>(расширено)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14. </a:t>
            </a:r>
            <a:r>
              <a:rPr lang="ru-RU" sz="2000" dirty="0">
                <a:solidFill>
                  <a:srgbClr val="002060"/>
                </a:solidFill>
                <a:latin typeface="Times New Roman" pitchFamily="18" charset="0"/>
                <a:cs typeface="Times New Roman" pitchFamily="18" charset="0"/>
              </a:rPr>
              <a:t>Представлено направление коррекционно-развивающей работы с детьми и/или инклюзивного образования: задачи, содержание, формы организации и др</a:t>
            </a:r>
            <a:r>
              <a:rPr lang="ru-RU" sz="2000" b="1" dirty="0">
                <a:solidFill>
                  <a:srgbClr val="002060"/>
                </a:solidFill>
                <a:latin typeface="Times New Roman" pitchFamily="18" charset="0"/>
                <a:cs typeface="Times New Roman" pitchFamily="18" charset="0"/>
              </a:rPr>
              <a:t>. (расширено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15. </a:t>
            </a:r>
            <a:r>
              <a:rPr lang="ru-RU" sz="2000" dirty="0">
                <a:solidFill>
                  <a:srgbClr val="002060"/>
                </a:solidFill>
                <a:latin typeface="Times New Roman" pitchFamily="18" charset="0"/>
                <a:cs typeface="Times New Roman" pitchFamily="18" charset="0"/>
              </a:rPr>
              <a:t>Отдельным блоком (п. 29) </a:t>
            </a:r>
            <a:r>
              <a:rPr lang="ru-RU" sz="2000" b="1" dirty="0">
                <a:solidFill>
                  <a:srgbClr val="002060"/>
                </a:solidFill>
                <a:latin typeface="Times New Roman" pitchFamily="18" charset="0"/>
                <a:cs typeface="Times New Roman" pitchFamily="18" charset="0"/>
              </a:rPr>
              <a:t>включена Федеральная программа воспитания.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16522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ru-RU" sz="2800" b="1" dirty="0" smtClean="0">
                <a:solidFill>
                  <a:srgbClr val="002060"/>
                </a:solidFill>
                <a:latin typeface="Times New Roman" pitchFamily="18" charset="0"/>
                <a:cs typeface="Times New Roman" pitchFamily="18" charset="0"/>
              </a:rPr>
              <a:t>Организационный раздел</a:t>
            </a:r>
            <a:endParaRPr lang="ru-RU" sz="2800"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457200" y="990600"/>
            <a:ext cx="8229600" cy="5135563"/>
          </a:xfrm>
        </p:spPr>
        <p:txBody>
          <a:bodyPr>
            <a:normAutofit/>
          </a:bodyPr>
          <a:lstStyle/>
          <a:p>
            <a:pPr marL="0" indent="0">
              <a:buNone/>
            </a:pPr>
            <a:r>
              <a:rPr lang="ru-RU" sz="2000" b="1" dirty="0" smtClean="0">
                <a:solidFill>
                  <a:srgbClr val="002060"/>
                </a:solidFill>
                <a:latin typeface="Times New Roman" pitchFamily="18" charset="0"/>
                <a:cs typeface="Times New Roman" pitchFamily="18" charset="0"/>
              </a:rPr>
              <a:t>1. </a:t>
            </a:r>
            <a:r>
              <a:rPr lang="ru-RU" sz="2000" dirty="0" smtClean="0">
                <a:solidFill>
                  <a:srgbClr val="002060"/>
                </a:solidFill>
                <a:latin typeface="Times New Roman" pitchFamily="18" charset="0"/>
                <a:cs typeface="Times New Roman" pitchFamily="18" charset="0"/>
              </a:rPr>
              <a:t>Психолого-педагогические </a:t>
            </a:r>
            <a:r>
              <a:rPr lang="ru-RU" sz="2000" dirty="0">
                <a:solidFill>
                  <a:srgbClr val="002060"/>
                </a:solidFill>
                <a:latin typeface="Times New Roman" pitchFamily="18" charset="0"/>
                <a:cs typeface="Times New Roman" pitchFamily="18" charset="0"/>
              </a:rPr>
              <a:t>условия дополнены (например, </a:t>
            </a:r>
            <a:r>
              <a:rPr lang="ru-RU" sz="2000" b="1" dirty="0">
                <a:solidFill>
                  <a:srgbClr val="002060"/>
                </a:solidFill>
                <a:latin typeface="Times New Roman" pitchFamily="18" charset="0"/>
                <a:cs typeface="Times New Roman" pitchFamily="18" charset="0"/>
              </a:rPr>
              <a:t>уточнено, что образовательные задачи могут решаться как с помощью новых форм организации процесса образования (проектная деятельность, образовательная ситуация, обогащенные игры детей в центрах детской активности, проблемно-обучающие ситуации в рамках интеграции образовательных областей)</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так и традиционных (фронтальные, групповые, индивидуальные занятия</a:t>
            </a:r>
            <a:r>
              <a:rPr lang="ru-RU" sz="2000" b="1" dirty="0" smtClean="0">
                <a:solidFill>
                  <a:srgbClr val="002060"/>
                </a:solidFill>
                <a:latin typeface="Times New Roman" pitchFamily="18" charset="0"/>
                <a:cs typeface="Times New Roman" pitchFamily="18" charset="0"/>
              </a:rPr>
              <a:t>)</a:t>
            </a:r>
            <a:r>
              <a:rPr lang="ru-RU" sz="2000" dirty="0" smtClean="0">
                <a:solidFill>
                  <a:srgbClr val="002060"/>
                </a:solidFill>
                <a:latin typeface="Times New Roman" pitchFamily="18" charset="0"/>
                <a:cs typeface="Times New Roman" pitchFamily="18" charset="0"/>
              </a:rPr>
              <a:t>.</a:t>
            </a:r>
          </a:p>
          <a:p>
            <a:pPr marL="0" indent="0">
              <a:buNone/>
            </a:pPr>
            <a:r>
              <a:rPr lang="ru-RU" sz="2000" b="1" dirty="0" smtClean="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В блоке, посвященном РППС, </a:t>
            </a:r>
            <a:r>
              <a:rPr lang="ru-RU" sz="2000" b="1" dirty="0">
                <a:solidFill>
                  <a:srgbClr val="002060"/>
                </a:solidFill>
                <a:latin typeface="Times New Roman" pitchFamily="18" charset="0"/>
                <a:cs typeface="Times New Roman" pitchFamily="18" charset="0"/>
              </a:rPr>
              <a:t>уточнено</a:t>
            </a:r>
            <a:r>
              <a:rPr lang="ru-RU" sz="2000" dirty="0">
                <a:solidFill>
                  <a:srgbClr val="002060"/>
                </a:solidFill>
                <a:latin typeface="Times New Roman" pitchFamily="18" charset="0"/>
                <a:cs typeface="Times New Roman" pitchFamily="18" charset="0"/>
              </a:rPr>
              <a:t>, что ФОП ДО не выдвигает жестких требований к организации РППС, и оставляет за ДОО право самостоятельно проектировать предметно-пространственную среду в соответствии с ФГОС ДО и с учетом целей и принципов Программы, а также ряда требований* </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021040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867400"/>
          </a:xfrm>
        </p:spPr>
        <p:txBody>
          <a:bodyPr>
            <a:normAutofit fontScale="90000"/>
          </a:bodyPr>
          <a:lstStyle/>
          <a:p>
            <a:r>
              <a:rPr lang="ru-RU" sz="2000" b="1" dirty="0">
                <a:solidFill>
                  <a:srgbClr val="002060"/>
                </a:solidFill>
                <a:latin typeface="Times New Roman" pitchFamily="18" charset="0"/>
                <a:cs typeface="Times New Roman" pitchFamily="18" charset="0"/>
              </a:rPr>
              <a:t>3.</a:t>
            </a:r>
            <a:r>
              <a:rPr lang="ru-RU" sz="2000" dirty="0">
                <a:solidFill>
                  <a:srgbClr val="002060"/>
                </a:solidFill>
                <a:latin typeface="Times New Roman" pitchFamily="18" charset="0"/>
                <a:cs typeface="Times New Roman" pitchFamily="18" charset="0"/>
              </a:rPr>
              <a:t> </a:t>
            </a:r>
            <a:r>
              <a:rPr lang="ru-RU" sz="2200" dirty="0">
                <a:solidFill>
                  <a:srgbClr val="002060"/>
                </a:solidFill>
                <a:latin typeface="Times New Roman" pitchFamily="18" charset="0"/>
                <a:cs typeface="Times New Roman" pitchFamily="18" charset="0"/>
              </a:rPr>
              <a:t>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a:t>
            </a:r>
            <a:br>
              <a:rPr lang="ru-RU" sz="22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a:t>
            </a:r>
            <a:br>
              <a:rPr lang="ru-RU" sz="2000" dirty="0">
                <a:solidFill>
                  <a:srgbClr val="002060"/>
                </a:solidFill>
                <a:latin typeface="Times New Roman" pitchFamily="18" charset="0"/>
                <a:cs typeface="Times New Roman" pitchFamily="18" charset="0"/>
              </a:rPr>
            </a:br>
            <a:r>
              <a:rPr lang="ru-RU" sz="2200" b="1" dirty="0">
                <a:solidFill>
                  <a:srgbClr val="002060"/>
                </a:solidFill>
                <a:latin typeface="Times New Roman" pitchFamily="18" charset="0"/>
                <a:cs typeface="Times New Roman" pitchFamily="18" charset="0"/>
              </a:rPr>
              <a:t>4. </a:t>
            </a:r>
            <a:r>
              <a:rPr lang="ru-RU" sz="2200" dirty="0">
                <a:solidFill>
                  <a:srgbClr val="002060"/>
                </a:solidFill>
                <a:latin typeface="Times New Roman" pitchFamily="18" charset="0"/>
                <a:cs typeface="Times New Roman" pitchFamily="18" charset="0"/>
              </a:rPr>
              <a:t>Представлен </a:t>
            </a:r>
            <a:r>
              <a:rPr lang="ru-RU" sz="2200" b="1" dirty="0">
                <a:solidFill>
                  <a:srgbClr val="002060"/>
                </a:solidFill>
                <a:latin typeface="Times New Roman" pitchFamily="18" charset="0"/>
                <a:cs typeface="Times New Roman" pitchFamily="18" charset="0"/>
              </a:rPr>
              <a:t>развернутый примерный перечень</a:t>
            </a:r>
            <a:r>
              <a:rPr lang="ru-RU" sz="2200" dirty="0">
                <a:solidFill>
                  <a:srgbClr val="002060"/>
                </a:solidFill>
                <a:latin typeface="Times New Roman" pitchFamily="18" charset="0"/>
                <a:cs typeface="Times New Roman" pitchFamily="18" charset="0"/>
              </a:rPr>
              <a:t>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a:t>
            </a:r>
            <a:r>
              <a:rPr lang="ru-RU" sz="2200" b="1" dirty="0">
                <a:solidFill>
                  <a:srgbClr val="002060"/>
                </a:solidFill>
                <a:latin typeface="Times New Roman" pitchFamily="18" charset="0"/>
                <a:cs typeface="Times New Roman" pitchFamily="18" charset="0"/>
              </a:rPr>
              <a:t>анимационных произведений</a:t>
            </a:r>
            <a:r>
              <a:rPr lang="ru-RU" sz="2200" dirty="0">
                <a:solidFill>
                  <a:srgbClr val="002060"/>
                </a:solidFill>
                <a:latin typeface="Times New Roman" pitchFamily="18" charset="0"/>
                <a:cs typeface="Times New Roman" pitchFamily="18" charset="0"/>
              </a:rPr>
              <a:t>,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a:t>
            </a:r>
            <a:br>
              <a:rPr lang="ru-RU" sz="2200" dirty="0">
                <a:solidFill>
                  <a:srgbClr val="002060"/>
                </a:solidFill>
                <a:latin typeface="Times New Roman" pitchFamily="18" charset="0"/>
                <a:cs typeface="Times New Roman" pitchFamily="18" charset="0"/>
              </a:rPr>
            </a:br>
            <a:endParaRPr lang="ru-RU" sz="22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700215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000" b="1" dirty="0">
                <a:solidFill>
                  <a:srgbClr val="002060"/>
                </a:solidFill>
                <a:latin typeface="Times New Roman" pitchFamily="18" charset="0"/>
                <a:cs typeface="Times New Roman" pitchFamily="18" charset="0"/>
              </a:rPr>
              <a:t>5. </a:t>
            </a:r>
            <a:r>
              <a:rPr lang="ru-RU" sz="2000" dirty="0">
                <a:solidFill>
                  <a:srgbClr val="002060"/>
                </a:solidFill>
                <a:latin typeface="Times New Roman" pitchFamily="18" charset="0"/>
                <a:cs typeface="Times New Roman" pitchFamily="18" charset="0"/>
              </a:rPr>
              <a:t>Примерный режим и распорядок дня опирается на действующие СанПиН, </a:t>
            </a:r>
            <a:r>
              <a:rPr lang="ru-RU" sz="2000" b="1" dirty="0">
                <a:solidFill>
                  <a:srgbClr val="002060"/>
                </a:solidFill>
                <a:latin typeface="Times New Roman" pitchFamily="18" charset="0"/>
                <a:cs typeface="Times New Roman" pitchFamily="18" charset="0"/>
              </a:rPr>
              <a:t>даны как четкие требования, обязательные для соблюдения, так и рамочные ориентиры для изменения режима и распорядка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В блоке «Федеральный календарный план воспитательной работы» дан </a:t>
            </a:r>
            <a:r>
              <a:rPr lang="ru-RU" sz="2000" b="1" dirty="0">
                <a:solidFill>
                  <a:srgbClr val="002060"/>
                </a:solidFill>
                <a:latin typeface="Times New Roman" pitchFamily="18" charset="0"/>
                <a:cs typeface="Times New Roman" pitchFamily="18" charset="0"/>
              </a:rPr>
              <a:t>перечень основных государственных и народных праздников, памятных дат, и уточнено, что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план является единым для ДОО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ДОО вправе наряду с указанными в плане, проводить иные мероприятия, согласно ключевым направлениям воспитания и дополнительного образования детей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все мероприятия плана должны проводиться с учетом особенностей Программы, а также возрастных, физиологических, психоэмоциональных особенностей детей.</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581908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400" dirty="0">
                <a:solidFill>
                  <a:srgbClr val="002060"/>
                </a:solidFill>
                <a:latin typeface="Times New Roman" pitchFamily="18" charset="0"/>
                <a:cs typeface="Times New Roman" pitchFamily="18" charset="0"/>
              </a:rPr>
              <a:t>Заявлено, что Министерство просвещения Российской Федерации будет реализовывать </a:t>
            </a:r>
            <a:r>
              <a:rPr lang="ru-RU" sz="2400" b="1" dirty="0">
                <a:solidFill>
                  <a:srgbClr val="002060"/>
                </a:solidFill>
                <a:latin typeface="Times New Roman" pitchFamily="18" charset="0"/>
                <a:cs typeface="Times New Roman" pitchFamily="18" charset="0"/>
              </a:rPr>
              <a:t>организационно-методическое сопровождение реализации ФОП. </a:t>
            </a:r>
            <a:r>
              <a:rPr lang="ru-RU" sz="2400" dirty="0">
                <a:solidFill>
                  <a:srgbClr val="002060"/>
                </a:solidFill>
                <a:latin typeface="Times New Roman" pitchFamily="18" charset="0"/>
                <a:cs typeface="Times New Roman" pitchFamily="18" charset="0"/>
              </a:rPr>
              <a:t>Соответственно, мы понимаем</a:t>
            </a:r>
            <a:r>
              <a:rPr lang="ru-RU" sz="2400" b="1"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что готовятся</a:t>
            </a:r>
            <a:r>
              <a:rPr lang="ru-RU" sz="2400" b="1" dirty="0">
                <a:solidFill>
                  <a:srgbClr val="002060"/>
                </a:solidFill>
                <a:latin typeface="Times New Roman" pitchFamily="18" charset="0"/>
                <a:cs typeface="Times New Roman" pitchFamily="18" charset="0"/>
              </a:rPr>
              <a:t> методические рекомендации по переходу на ФОП ДО, по реализации ООП на основе ФОП ДО.</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329498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400" b="1" dirty="0" smtClean="0">
                <a:solidFill>
                  <a:srgbClr val="002060"/>
                </a:solidFill>
                <a:latin typeface="Times New Roman" pitchFamily="18" charset="0"/>
                <a:cs typeface="Times New Roman" pitchFamily="18" charset="0"/>
              </a:rPr>
              <a:t>Что еще важно:</a:t>
            </a:r>
            <a:endParaRPr lang="ru-RU" sz="2400" b="1" dirty="0">
              <a:solidFill>
                <a:srgbClr val="002060"/>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2422859690"/>
              </p:ext>
            </p:extLst>
          </p:nvPr>
        </p:nvGraphicFramePr>
        <p:xfrm>
          <a:off x="990600" y="990600"/>
          <a:ext cx="6477000" cy="5197376"/>
        </p:xfrm>
        <a:graphic>
          <a:graphicData uri="http://schemas.openxmlformats.org/drawingml/2006/table">
            <a:tbl>
              <a:tblPr firstRow="1" firstCol="1" bandRow="1">
                <a:tableStyleId>{5C22544A-7EE6-4342-B048-85BDC9FD1C3A}</a:tableStyleId>
              </a:tblPr>
              <a:tblGrid>
                <a:gridCol w="3200400"/>
                <a:gridCol w="3276600"/>
              </a:tblGrid>
              <a:tr h="2240592">
                <a:tc>
                  <a:txBody>
                    <a:bodyPr/>
                    <a:lstStyle/>
                    <a:p>
                      <a:pPr algn="just">
                        <a:lnSpc>
                          <a:spcPct val="115000"/>
                        </a:lnSpc>
                        <a:spcAft>
                          <a:spcPts val="0"/>
                        </a:spcAft>
                      </a:pPr>
                      <a:r>
                        <a:rPr lang="ru-RU" sz="1400" dirty="0">
                          <a:effectLst/>
                          <a:latin typeface="Times New Roman" pitchFamily="18" charset="0"/>
                          <a:cs typeface="Times New Roman" pitchFamily="18" charset="0"/>
                        </a:rPr>
                        <a:t>ООП ДО должны быть приведены в соответствие с ФОП ДО к 01.09.2023</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До 31.08.2023 ДОО имеют право работать по утвержденным ранее ООП ДО Крайний срок утверждения ООП ДО на основе ФОП ДО – 31.08.2023</a:t>
                      </a:r>
                      <a:endParaRPr lang="ru-RU" sz="1400" dirty="0">
                        <a:effectLst/>
                        <a:latin typeface="Times New Roman" pitchFamily="18" charset="0"/>
                        <a:ea typeface="Calibri"/>
                        <a:cs typeface="Times New Roman" pitchFamily="18" charset="0"/>
                      </a:endParaRPr>
                    </a:p>
                  </a:txBody>
                  <a:tcPr marL="68580" marR="68580" marT="0" marB="0"/>
                </a:tc>
              </a:tr>
              <a:tr h="987664">
                <a:tc>
                  <a:txBody>
                    <a:bodyPr/>
                    <a:lstStyle/>
                    <a:p>
                      <a:pPr algn="just">
                        <a:lnSpc>
                          <a:spcPct val="115000"/>
                        </a:lnSpc>
                        <a:spcAft>
                          <a:spcPts val="0"/>
                        </a:spcAft>
                      </a:pPr>
                      <a:r>
                        <a:rPr lang="ru-RU" sz="1400" dirty="0">
                          <a:effectLst/>
                          <a:latin typeface="Times New Roman" pitchFamily="18" charset="0"/>
                          <a:cs typeface="Times New Roman" pitchFamily="18" charset="0"/>
                        </a:rPr>
                        <a:t>Все ПООП ДО завершили свое действие</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 01.09.2023 ООП ДО должны соответствовать ФОП ДО Все группы ДОО должны перейти на ООП ДО на основе ФОП ДО с 01.09.2023</a:t>
                      </a:r>
                      <a:endParaRPr lang="ru-RU" sz="1400" dirty="0">
                        <a:effectLst/>
                        <a:latin typeface="Times New Roman" pitchFamily="18" charset="0"/>
                        <a:ea typeface="Calibri"/>
                        <a:cs typeface="Times New Roman" pitchFamily="18" charset="0"/>
                      </a:endParaRPr>
                    </a:p>
                  </a:txBody>
                  <a:tcPr marL="68580" marR="68580" marT="0" marB="0"/>
                </a:tc>
              </a:tr>
              <a:tr h="737079">
                <a:tc>
                  <a:txBody>
                    <a:bodyPr/>
                    <a:lstStyle/>
                    <a:p>
                      <a:pPr algn="just">
                        <a:lnSpc>
                          <a:spcPct val="115000"/>
                        </a:lnSpc>
                        <a:spcAft>
                          <a:spcPts val="0"/>
                        </a:spcAft>
                      </a:pPr>
                      <a:r>
                        <a:rPr lang="ru-RU" sz="1400">
                          <a:effectLst/>
                          <a:latin typeface="Times New Roman" pitchFamily="18" charset="0"/>
                          <a:cs typeface="Times New Roman" pitchFamily="18" charset="0"/>
                        </a:rPr>
                        <a:t>ФОП ДО включает в себя программу образования и программу воспитания детей дошкольного возраста</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Отдельная Рабочая программа воспитания в ДОО не требуется с 01.09.2023</a:t>
                      </a:r>
                      <a:endParaRPr lang="ru-RU" sz="1400" dirty="0">
                        <a:effectLst/>
                        <a:latin typeface="Times New Roman" pitchFamily="18" charset="0"/>
                        <a:ea typeface="Calibri"/>
                        <a:cs typeface="Times New Roman" pitchFamily="18" charset="0"/>
                      </a:endParaRPr>
                    </a:p>
                  </a:txBody>
                  <a:tcPr marL="68580" marR="68580" marT="0" marB="0"/>
                </a:tc>
              </a:tr>
              <a:tr h="987664">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и планируемые результаты ООП ДО НЕ ДОЛЖНЫ БЫТЬ НИЖЕ содержания и планируемых результатов ФОП ДО</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Могут быть выше</a:t>
                      </a:r>
                      <a:endParaRPr lang="ru-RU" sz="1400" dirty="0">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 xmlns:p14="http://schemas.microsoft.com/office/powerpoint/2010/main" val="28812067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228600"/>
            <a:ext cx="8229600" cy="6172200"/>
          </a:xfrm>
        </p:spPr>
        <p:txBody>
          <a:bodyPr/>
          <a:lstStyle/>
          <a:p>
            <a:r>
              <a:rPr lang="ru-RU" b="1" dirty="0" smtClean="0">
                <a:solidFill>
                  <a:srgbClr val="002060"/>
                </a:solidFill>
                <a:latin typeface="Times New Roman" pitchFamily="18" charset="0"/>
                <a:cs typeface="Times New Roman" pitchFamily="18" charset="0"/>
              </a:rPr>
              <a:t>Спасибо за внимание!</a:t>
            </a:r>
            <a:endParaRPr lang="ru-RU"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7763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r>
              <a:rPr lang="ru-RU" sz="3600" dirty="0">
                <a:solidFill>
                  <a:srgbClr val="002060"/>
                </a:solidFill>
                <a:latin typeface="Times New Roman" pitchFamily="18" charset="0"/>
                <a:cs typeface="Times New Roman" pitchFamily="18" charset="0"/>
              </a:rPr>
              <a:t>- с рождения до года (младенческий период); </a:t>
            </a:r>
            <a:br>
              <a:rPr lang="ru-RU" sz="3600" dirty="0">
                <a:solidFill>
                  <a:srgbClr val="002060"/>
                </a:solidFill>
                <a:latin typeface="Times New Roman" pitchFamily="18" charset="0"/>
                <a:cs typeface="Times New Roman" pitchFamily="18" charset="0"/>
              </a:rPr>
            </a:br>
            <a:r>
              <a:rPr lang="ru-RU" sz="3600" dirty="0">
                <a:solidFill>
                  <a:srgbClr val="002060"/>
                </a:solidFill>
                <a:latin typeface="Times New Roman" pitchFamily="18" charset="0"/>
                <a:cs typeface="Times New Roman" pitchFamily="18" charset="0"/>
              </a:rPr>
              <a:t>- от 1 до 3 лет (ранний дошкольный период); </a:t>
            </a:r>
            <a:br>
              <a:rPr lang="ru-RU" sz="3600" dirty="0">
                <a:solidFill>
                  <a:srgbClr val="002060"/>
                </a:solidFill>
                <a:latin typeface="Times New Roman" pitchFamily="18" charset="0"/>
                <a:cs typeface="Times New Roman" pitchFamily="18" charset="0"/>
              </a:rPr>
            </a:br>
            <a:r>
              <a:rPr lang="ru-RU" sz="3600" dirty="0">
                <a:solidFill>
                  <a:srgbClr val="002060"/>
                </a:solidFill>
                <a:latin typeface="Times New Roman" pitchFamily="18" charset="0"/>
                <a:cs typeface="Times New Roman" pitchFamily="18" charset="0"/>
              </a:rPr>
              <a:t>- от 3 до 7 лет (дошкольный период).</a:t>
            </a:r>
            <a:br>
              <a:rPr lang="ru-RU" sz="3600" dirty="0">
                <a:solidFill>
                  <a:srgbClr val="002060"/>
                </a:solidFill>
                <a:latin typeface="Times New Roman" pitchFamily="18" charset="0"/>
                <a:cs typeface="Times New Roman" pitchFamily="18" charset="0"/>
              </a:rPr>
            </a:br>
            <a:endParaRPr lang="ru-RU" sz="36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184982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33400"/>
            <a:ext cx="7772400" cy="5257800"/>
          </a:xfrm>
        </p:spPr>
        <p:txBody>
          <a:bodyPr>
            <a:normAutofit/>
          </a:bodyPr>
          <a:lstStyle/>
          <a:p>
            <a:pPr lvl="0" algn="l">
              <a:lnSpc>
                <a:spcPct val="115000"/>
              </a:lnSpc>
              <a:spcAft>
                <a:spcPts val="0"/>
              </a:spcAft>
              <a:tabLst>
                <a:tab pos="457200" algn="l"/>
              </a:tabLst>
            </a:pPr>
            <a:r>
              <a:rPr lang="ru-RU" sz="2000" dirty="0" smtClean="0">
                <a:solidFill>
                  <a:srgbClr val="002060"/>
                </a:solidFill>
                <a:latin typeface="Times New Roman"/>
                <a:ea typeface="Calibri"/>
                <a:cs typeface="Times New Roman"/>
              </a:rPr>
              <a:t>- </a:t>
            </a:r>
            <a:r>
              <a:rPr lang="ru-RU" sz="2000" b="1" dirty="0" smtClean="0">
                <a:solidFill>
                  <a:srgbClr val="002060"/>
                </a:solidFill>
                <a:latin typeface="Times New Roman"/>
                <a:ea typeface="Calibri"/>
                <a:cs typeface="Times New Roman"/>
              </a:rPr>
              <a:t>создать </a:t>
            </a:r>
            <a:r>
              <a:rPr lang="ru-RU" sz="2000" b="1" dirty="0">
                <a:solidFill>
                  <a:srgbClr val="002060"/>
                </a:solidFill>
                <a:latin typeface="Times New Roman"/>
                <a:ea typeface="Calibri"/>
                <a:cs typeface="Times New Roman"/>
              </a:rPr>
              <a:t>единое федеральное образовательное пространство для воспитания и развития </a:t>
            </a:r>
            <a:r>
              <a:rPr lang="ru-RU" sz="2000" b="1" dirty="0" smtClean="0">
                <a:solidFill>
                  <a:srgbClr val="002060"/>
                </a:solidFill>
                <a:latin typeface="Times New Roman"/>
                <a:ea typeface="Calibri"/>
                <a:cs typeface="Times New Roman"/>
              </a:rPr>
              <a:t>дошкольников;</a:t>
            </a:r>
            <a:r>
              <a:rPr lang="ru-RU" sz="1800" b="1" dirty="0" smtClean="0">
                <a:solidFill>
                  <a:srgbClr val="002060"/>
                </a:solidFill>
                <a:ea typeface="Calibri"/>
                <a:cs typeface="Times New Roman"/>
              </a:rPr>
              <a:t/>
            </a:r>
            <a:br>
              <a:rPr lang="ru-RU" sz="1800" b="1" dirty="0" smtClean="0">
                <a:solidFill>
                  <a:srgbClr val="002060"/>
                </a:solidFill>
                <a:ea typeface="Calibri"/>
                <a:cs typeface="Times New Roman"/>
              </a:rPr>
            </a:br>
            <a:r>
              <a:rPr lang="ru-RU" sz="1800" b="1" dirty="0" smtClean="0">
                <a:solidFill>
                  <a:srgbClr val="002060"/>
                </a:solidFill>
                <a:ea typeface="Calibri"/>
                <a:cs typeface="Times New Roman"/>
              </a:rPr>
              <a:t>- </a:t>
            </a:r>
            <a:r>
              <a:rPr lang="ru-RU" sz="2000" b="1" dirty="0" smtClean="0">
                <a:solidFill>
                  <a:srgbClr val="002060"/>
                </a:solidFill>
                <a:latin typeface="Times New Roman"/>
                <a:ea typeface="Calibri"/>
                <a:cs typeface="Times New Roman"/>
              </a:rPr>
              <a:t>обеспечить </a:t>
            </a:r>
            <a:r>
              <a:rPr lang="ru-RU" sz="2000" b="1" dirty="0">
                <a:solidFill>
                  <a:srgbClr val="002060"/>
                </a:solidFill>
                <a:latin typeface="Times New Roman"/>
                <a:ea typeface="Calibri"/>
                <a:cs typeface="Times New Roman"/>
              </a:rPr>
              <a:t>детям и родителям равные и качественные условия дошкольного образования на всей территории России; </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smtClean="0">
                <a:solidFill>
                  <a:srgbClr val="002060"/>
                </a:solidFill>
                <a:ea typeface="Calibri"/>
                <a:cs typeface="Times New Roman"/>
              </a:rPr>
              <a:t>- </a:t>
            </a:r>
            <a:r>
              <a:rPr lang="ru-RU" sz="2000" b="1" dirty="0" smtClean="0">
                <a:solidFill>
                  <a:srgbClr val="002060"/>
                </a:solidFill>
                <a:latin typeface="Times New Roman"/>
                <a:ea typeface="Calibri"/>
                <a:cs typeface="Times New Roman"/>
              </a:rPr>
              <a:t>создать </a:t>
            </a:r>
            <a:r>
              <a:rPr lang="ru-RU" sz="2000" b="1" dirty="0">
                <a:solidFill>
                  <a:srgbClr val="002060"/>
                </a:solidFill>
                <a:latin typeface="Times New Roman"/>
                <a:ea typeface="Calibri"/>
                <a:cs typeface="Times New Roman"/>
              </a:rPr>
              <a:t>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smtClean="0">
                <a:solidFill>
                  <a:srgbClr val="002060"/>
                </a:solidFill>
                <a:ea typeface="Calibri"/>
                <a:cs typeface="Times New Roman"/>
              </a:rPr>
              <a:t>- </a:t>
            </a:r>
            <a:r>
              <a:rPr lang="ru-RU" sz="2000" b="1" dirty="0" smtClean="0">
                <a:solidFill>
                  <a:srgbClr val="002060"/>
                </a:solidFill>
                <a:latin typeface="Times New Roman"/>
                <a:ea typeface="Calibri"/>
                <a:cs typeface="Times New Roman"/>
              </a:rPr>
              <a:t>воспитывать </a:t>
            </a:r>
            <a:r>
              <a:rPr lang="ru-RU" sz="2000" b="1" dirty="0">
                <a:solidFill>
                  <a:srgbClr val="002060"/>
                </a:solidFill>
                <a:latin typeface="Times New Roman"/>
                <a:ea typeface="Calibri"/>
                <a:cs typeface="Times New Roman"/>
              </a:rPr>
              <a:t>и развивать ребенка с активной гражданской позицией, патриотическими взглядами и ценностями</a:t>
            </a:r>
            <a:r>
              <a:rPr lang="ru-RU" sz="2000" dirty="0">
                <a:solidFill>
                  <a:srgbClr val="002060"/>
                </a:solidFill>
                <a:latin typeface="Times New Roman"/>
                <a:ea typeface="Calibri"/>
                <a:cs typeface="Times New Roman"/>
              </a:rPr>
              <a:t>.</a:t>
            </a:r>
            <a:r>
              <a:rPr lang="ru-RU" sz="1800" dirty="0">
                <a:solidFill>
                  <a:srgbClr val="002060"/>
                </a:solidFill>
                <a:ea typeface="Calibri"/>
                <a:cs typeface="Times New Roman"/>
              </a:rPr>
              <a:t/>
            </a:r>
            <a:br>
              <a:rPr lang="ru-RU" sz="1800" dirty="0">
                <a:solidFill>
                  <a:srgbClr val="002060"/>
                </a:solidFill>
                <a:ea typeface="Calibri"/>
                <a:cs typeface="Times New Roman"/>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010398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73762"/>
          </a:xfrm>
        </p:spPr>
        <p:txBody>
          <a:bodyPr>
            <a:normAutofit/>
          </a:bodyPr>
          <a:lstStyle/>
          <a:p>
            <a:pPr>
              <a:lnSpc>
                <a:spcPct val="115000"/>
              </a:lnSpc>
            </a:pPr>
            <a:r>
              <a:rPr lang="ru-RU" sz="2400" b="1" dirty="0" smtClean="0">
                <a:solidFill>
                  <a:srgbClr val="002060"/>
                </a:solidFill>
                <a:latin typeface="Times New Roman" pitchFamily="18" charset="0"/>
                <a:cs typeface="Times New Roman" pitchFamily="18" charset="0"/>
              </a:rPr>
              <a:t>Какие нормативно-правовые документы нацеливают нас на внесения изменений в ООП?</a:t>
            </a:r>
            <a:br>
              <a:rPr lang="ru-RU" sz="2400" b="1" dirty="0" smtClean="0">
                <a:solidFill>
                  <a:srgbClr val="002060"/>
                </a:solidFill>
                <a:latin typeface="Times New Roman" pitchFamily="18" charset="0"/>
                <a:cs typeface="Times New Roman" pitchFamily="18" charset="0"/>
              </a:rPr>
            </a:br>
            <a:r>
              <a:rPr lang="ru-RU" sz="2400" dirty="0">
                <a:solidFill>
                  <a:srgbClr val="002060"/>
                </a:solidFill>
                <a:latin typeface="Times New Roman"/>
                <a:ea typeface="Calibri"/>
                <a:cs typeface="Times New Roman"/>
              </a:rPr>
              <a:t>Федеральный закон от 24.09.2022 №371-ФЗ «О внесении изменений в Федеральный закон «Об образовании в Российской Федерации»  и статью </a:t>
            </a:r>
            <a:r>
              <a:rPr lang="ru-RU" sz="2400" dirty="0" smtClean="0">
                <a:solidFill>
                  <a:srgbClr val="002060"/>
                </a:solidFill>
                <a:latin typeface="Times New Roman"/>
                <a:ea typeface="Calibri"/>
                <a:cs typeface="Times New Roman"/>
              </a:rPr>
              <a:t>1.  </a:t>
            </a:r>
            <a:r>
              <a:rPr lang="ru-RU" sz="2400" dirty="0">
                <a:solidFill>
                  <a:srgbClr val="002060"/>
                </a:solidFill>
                <a:latin typeface="Times New Roman"/>
                <a:ea typeface="Calibri"/>
                <a:cs typeface="Times New Roman"/>
              </a:rPr>
              <a:t>Федерального закона «Об обязательных требованиях в Российской </a:t>
            </a:r>
            <a:r>
              <a:rPr lang="ru-RU" sz="2400" dirty="0" smtClean="0">
                <a:solidFill>
                  <a:srgbClr val="002060"/>
                </a:solidFill>
                <a:latin typeface="Times New Roman"/>
                <a:ea typeface="Calibri"/>
                <a:cs typeface="Times New Roman"/>
              </a:rPr>
              <a:t>Федерации;</a:t>
            </a:r>
            <a:br>
              <a:rPr lang="ru-RU" sz="2400" dirty="0" smtClean="0">
                <a:solidFill>
                  <a:srgbClr val="002060"/>
                </a:solidFill>
                <a:latin typeface="Times New Roman"/>
                <a:ea typeface="Calibri"/>
                <a:cs typeface="Times New Roman"/>
              </a:rPr>
            </a:br>
            <a:r>
              <a:rPr lang="ru-RU" sz="2000" dirty="0">
                <a:solidFill>
                  <a:srgbClr val="002060"/>
                </a:solidFill>
                <a:ea typeface="Calibri"/>
                <a:cs typeface="Times New Roman"/>
              </a:rPr>
              <a:t/>
            </a:r>
            <a:br>
              <a:rPr lang="ru-RU" sz="2000" dirty="0">
                <a:solidFill>
                  <a:srgbClr val="002060"/>
                </a:solidFill>
                <a:ea typeface="Calibri"/>
                <a:cs typeface="Times New Roman"/>
              </a:rPr>
            </a:br>
            <a:r>
              <a:rPr lang="ru-RU" sz="2400" b="1" dirty="0" smtClean="0">
                <a:solidFill>
                  <a:srgbClr val="002060"/>
                </a:solidFill>
                <a:latin typeface="Times New Roman" pitchFamily="18" charset="0"/>
                <a:cs typeface="Times New Roman" pitchFamily="18" charset="0"/>
              </a:rPr>
              <a:t/>
            </a:r>
            <a:br>
              <a:rPr lang="ru-RU" sz="2400" b="1" dirty="0" smtClean="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9474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762000"/>
            <a:ext cx="7924800" cy="5334000"/>
          </a:xfrm>
        </p:spPr>
        <p:txBody>
          <a:bodyPr>
            <a:normAutofit/>
          </a:bodyPr>
          <a:lstStyle/>
          <a:p>
            <a:pPr algn="just"/>
            <a:r>
              <a:rPr lang="ru-RU" sz="2000" b="1" dirty="0" smtClean="0">
                <a:solidFill>
                  <a:srgbClr val="002060"/>
                </a:solidFill>
                <a:latin typeface="Times New Roman" pitchFamily="18" charset="0"/>
                <a:cs typeface="Times New Roman" pitchFamily="18" charset="0"/>
              </a:rPr>
              <a:t>1. </a:t>
            </a:r>
            <a:r>
              <a:rPr lang="ru-RU" sz="2000" dirty="0" smtClean="0">
                <a:solidFill>
                  <a:srgbClr val="002060"/>
                </a:solidFill>
              </a:rPr>
              <a:t>«</a:t>
            </a:r>
            <a:r>
              <a:rPr lang="ru-RU" sz="2000" dirty="0" smtClean="0">
                <a:solidFill>
                  <a:srgbClr val="002060"/>
                </a:solidFill>
                <a:latin typeface="Times New Roman" pitchFamily="18" charset="0"/>
                <a:cs typeface="Times New Roman" pitchFamily="18" charset="0"/>
              </a:rPr>
              <a:t>Образовательные </a:t>
            </a:r>
            <a:r>
              <a:rPr lang="ru-RU" sz="2000" dirty="0">
                <a:solidFill>
                  <a:srgbClr val="002060"/>
                </a:solidFill>
                <a:latin typeface="Times New Roman" pitchFamily="18" charset="0"/>
                <a:cs typeface="Times New Roman" pitchFamily="18" charset="0"/>
              </a:rPr>
              <a:t>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a:t>
            </a:r>
            <a:r>
              <a:rPr lang="ru-RU" sz="2000" b="1" dirty="0">
                <a:solidFill>
                  <a:srgbClr val="002060"/>
                </a:solidFill>
                <a:latin typeface="Times New Roman" pitchFamily="18" charset="0"/>
                <a:cs typeface="Times New Roman" pitchFamily="18" charset="0"/>
              </a:rPr>
              <a:t>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a:t>
            </a: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193373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85800"/>
            <a:ext cx="8153400" cy="4953000"/>
          </a:xfrm>
        </p:spPr>
        <p:txBody>
          <a:bodyPr>
            <a:normAutofit/>
          </a:bodyPr>
          <a:lstStyle/>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«Федеральная основная общеобразовательная программа - </a:t>
            </a:r>
            <a:r>
              <a:rPr lang="ru-RU" sz="2000" b="1" dirty="0">
                <a:solidFill>
                  <a:srgbClr val="002060"/>
                </a:solidFill>
                <a:latin typeface="Times New Roman" pitchFamily="18" charset="0"/>
                <a:cs typeface="Times New Roman" pitchFamily="18" charset="0"/>
              </a:rPr>
              <a:t>учебно-методическая документация</a:t>
            </a:r>
            <a:r>
              <a:rPr lang="ru-RU" sz="2000" dirty="0">
                <a:solidFill>
                  <a:srgbClr val="002060"/>
                </a:solidFill>
                <a:latin typeface="Times New Roman" pitchFamily="18" charset="0"/>
                <a:cs typeface="Times New Roman" pitchFamily="18" charset="0"/>
              </a:rPr>
              <a:t>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a:t>
            </a:r>
            <a:r>
              <a:rPr lang="ru-RU" sz="2000" b="1" dirty="0">
                <a:solidFill>
                  <a:srgbClr val="002060"/>
                </a:solidFill>
                <a:latin typeface="Times New Roman" pitchFamily="18" charset="0"/>
                <a:cs typeface="Times New Roman" pitchFamily="18" charset="0"/>
              </a:rPr>
              <a:t>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a:t>
            </a: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3. </a:t>
            </a:r>
            <a:r>
              <a:rPr lang="ru-RU" sz="2000" dirty="0" smtClean="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«Основные общеобразовательные программы подлежат приведению в соответствие с федеральными основными общеобразовательными программами </a:t>
            </a:r>
            <a:r>
              <a:rPr lang="ru-RU" sz="2000" b="1" dirty="0">
                <a:solidFill>
                  <a:srgbClr val="002060"/>
                </a:solidFill>
                <a:latin typeface="Times New Roman" pitchFamily="18" charset="0"/>
                <a:cs typeface="Times New Roman" pitchFamily="18" charset="0"/>
              </a:rPr>
              <a:t>не позднее 1 сентября 2023 года» </a:t>
            </a:r>
          </a:p>
        </p:txBody>
      </p:sp>
    </p:spTree>
    <p:extLst>
      <p:ext uri="{BB962C8B-B14F-4D97-AF65-F5344CB8AC3E}">
        <p14:creationId xmlns="" xmlns:p14="http://schemas.microsoft.com/office/powerpoint/2010/main" val="276565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274638"/>
            <a:ext cx="7467600" cy="6126162"/>
          </a:xfrm>
        </p:spPr>
        <p:txBody>
          <a:bodyPr>
            <a:normAutofit/>
          </a:bodyPr>
          <a:lstStyle/>
          <a:p>
            <a:r>
              <a:rPr lang="ru-RU" sz="2000" b="1" dirty="0">
                <a:solidFill>
                  <a:srgbClr val="002060"/>
                </a:solidFill>
                <a:latin typeface="Times New Roman"/>
                <a:ea typeface="Calibri"/>
              </a:rPr>
              <a:t>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a:t>
            </a: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747900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1171</Words>
  <Application>Microsoft Office PowerPoint</Application>
  <PresentationFormat>Экран (4:3)</PresentationFormat>
  <Paragraphs>69</Paragraphs>
  <Slides>36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Office Theme</vt:lpstr>
      <vt:lpstr> «Обзор изменений  дошкольного образования в 2023 году: Федеральная образовательная программы и ФГОС  ДО» </vt:lpstr>
      <vt:lpstr>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ноябре. </vt:lpstr>
      <vt:lpstr>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проект программы стал доступен для общественного обсуждения </vt:lpstr>
      <vt:lpstr>- с рождения до года (младенческий период);  - от 1 до 3 лет (ранний дошкольный период);  - от 3 до 7 лет (дошкольный период). </vt:lpstr>
      <vt:lpstr>- создать единое федеральное образовательное пространство для воспитания и развития дошкольников; - обеспечить детям и родителям равные и качественные условия дошкольного образования на всей территории России;  - 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 воспитывать и развивать ребенка с активной гражданской позицией, патриотическими взглядами и ценностями. </vt:lpstr>
      <vt:lpstr>Какие нормативно-правовые документы нацеливают нас на внесения изменений в ООП? Федеральный закон от 24.09.2022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vt:lpstr>
      <vt:lpstr>1. «Образовательные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vt:lpstr>
      <vt:lpstr>2.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3.  «Основные общеобразовательные программы подлежат приведению в соответствие с федеральными основными общеобразовательными программами не позднее 1 сентября 2023 года» </vt:lpstr>
      <vt:lpstr>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vt:lpstr>
      <vt:lpstr>Слайд 10</vt:lpstr>
      <vt:lpstr>Ключевые изменения в ФГОС  ДО: п. 2.6: перечень образовательных областей не изменился, однако расширено и конкретизировано содержание образовательных областей;   п. 2.7: частично изменен перечень детских видов деятельности на этапах младенчества, раннего и дошкольного детства;   п. 2.10: уточнено, что содержание и планируемые результаты ООП должны быть не ниже содержания и планируемых результатов ФОП ДО;   </vt:lpstr>
      <vt:lpstr>п. 2.11: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Федеральной образовательной программой и с учетом используемых методических пособий, обеспечивающих реализацию данного содержания;   п. 2.12: указано, что обязательная часть программы должна соответствовать ФОП ДО, и может оформляться в виде ссылки на ФОП;  п. 2.13: указано, что в краткой презентации ООП ДО, помимо прочего (см. ФГОС ДО), должна быть представлена ссылка на ФОП ДО;  </vt:lpstr>
      <vt:lpstr>п. 3.2.9: максимально допустимый объем образовательной нагрузки приведен в соответствие с действующими СанПиН;   п. 4.6: включены целевые ориентиры образования в младенческом возрасте, а также расширены целевые ориентиры в раннем возрасте и на этапе завершения дошкольного образования;  </vt:lpstr>
      <vt:lpstr>Федеральная образовательная программа соответствует ФГОС ДО. </vt:lpstr>
      <vt:lpstr>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 </vt:lpstr>
      <vt:lpstr>Основополагающие функции : 1. Обучение и воспитание ребенка дошкольного возраста как Гражданина Российской Федерации, формирование основ его гражданской и культурной идентичности на соответствующем его возрасту содержании доступными средствами.  2. Создание единого ядра содержания дошкольного образования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3.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равные, качественные условия ДО, вне зависимости от места проживания»  </vt:lpstr>
      <vt:lpstr>«Федеральная программа определяет единые для Российской Федерации базовые объем и содержание ДО, осваиваемые обучающимися в организациях, осуществляющих образовательную деятельность (далее – ДОО), и планируемые результаты освоения образовательной программы».  Содержание и планируемые образовательные результаты, заявленные в ФОП ДО, ОБЯЗАТЕЛЬНЫ для достижения в каждой ДОО. </vt:lpstr>
      <vt:lpstr>Особенности структуры ФОП  ДО  Структура ООП ДО: целевой, содержательный, организационный разделы  В целевом разделе:  - Пояснительная записка: цель, задачи, принципы, подходы к формированию Программы  - Планируемые результаты реализации Программы - Педагогическая диагностика достижения планируемых результатов  В содержательном разделе:  Задачи и содержания образования (обучения и воспитания) по образовательным областям: социально-коммуникативное развитие; познавательное развитие; речевое развитие; художественно-эстетическое развитие; физическое развитие</vt:lpstr>
      <vt:lpstr>- Вариативные формы, способы, методы и средства реализации Программы; - Особенности образовательной деятельности разных видов и культурных практик;   - Способы и направления поддержки детской инициативы; Особенности взаимодействия педагогического коллектива с семьями обучающихся;  - Направления и задачи коррекционно-развивающей работы.  Содержание коррекционно-развивающей работы на уровне ДОО; Федеральная рабочая программа воспитания  В организационном разделе:  - Психолого-педагогические условия реализации Программы ; - Особенности организации развивающей предметно-пространственной среды ;  </vt:lpstr>
      <vt:lpstr>- Материально-техническое обеспечение Программы, обеспеченность методическими материалами и средствами обучения и воспитания;  Примерный перечень литературных, музыкальных, художественных, анимационных произведений для реализации Программы;  -Кадровые условия реализации Программы;  - Примерный режим и распорядок дня в дошкольных группах; Федеральный календарный план воспитательной.</vt:lpstr>
      <vt:lpstr>Цель ФОП ДО:   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vt:lpstr>
      <vt:lpstr>Задачи ФОП ДО (новое): 1. Обеспечить единые для России содержание дошкольного образования планируемые результаты освоения образовательной программы 2. Приобщать детей в соответствии с возрастными особенностями 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 3. Обеспечить 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 </vt:lpstr>
      <vt:lpstr>Принципы ФОП ДО:  Ребенок – участник образовательных отношений, который полноценно проживает все этапы детства. Педагоги должны: - выстраивать образовательную деятельность на основе индивидуальных особенностей каждого ребенка;  - обеспечивать сотрудничество родителей и детей, совершеннолетних членов семьи, которые принимают участие в их воспитании;  - поддерживать инициативу детей в различных видах деятельности приобщать их к социокультурным нормам, традициям семьи, общества и государства;  - формировать познавательные интересы и  познавательные действия в различных видах деятельности;  - учитывать этнокультурную ситуацию развития детей;  - обеспечивать возрастную адекватность дошкольного образования, когда условия, требования, методы соответствуют возрасту и особенностям развития детей;  - организовывать сотрудничество ДОО с семьей </vt:lpstr>
      <vt:lpstr>Планируемые результаты Характеристики возможных достижений ребенка*  даны детально. В младенческом возрасте – к одному году В раннем возрасте – к трем годам В дошкольном возрасте: к четырем годам, пяти годам, шести годам К концу дошкольного возраста – на этапе завершения освоения Планируемые результаты в младенческом, раннем, дошкольном возрасте (к 4-м, к 5- ти, к 6-ти годам) и к моменту завершения освоения ФОП представлены, дополнены и конкретизированы, с учетом цели и задач дошкольного образования;</vt:lpstr>
      <vt:lpstr>Педагогическая диагностика</vt:lpstr>
      <vt:lpstr>Результаты педагогической диагностики (мониторинга) могут использоваться исключительно для решения следующих образовательных задач: 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 2) оптимизации работы с группой детей</vt:lpstr>
      <vt:lpstr>Проведение психологической диагностики определяется положениями ФГОС ДО (п. 3.2.3) Психологическая диагностика </vt:lpstr>
      <vt:lpstr>Содержательный раздел</vt:lpstr>
      <vt:lpstr>5. Могут использоваться различные образовательные технологии, в том числе дистанционные образовательные технологии, дистанционное обучение, за исключением тех, которые могут нанести вред здоровью детей  6. 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7. Уточнены методы реализации задач воспитания, методы реализации задач обучения дошкольников. 8. Представлены варианты организации совместной деятельности детей с педагогом и другими детьми, уточнены возможные варианты позиции педагога 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9. Уточнено особое место и роль игры в образовательной деятельности и в развитии детей  </vt:lpstr>
      <vt:lpstr>10. Уточнены возможные формы организации образовательной деятельности по Программе в первой половине дня, на прогулке, во второй половине дня;  11. Развернуто представлена информация о занятии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12. Выделены способы, направления и условия поддержки детской инициативы на разных возрастных этапах  13. Представлено направление взаимодействия педагогического коллектива с семьями воспитанников: цель, задачи, принципы, направления, возможные формы (расширено)  14. Представлено направление коррекционно-развивающей работы с детьми и/или инклюзивного образования: задачи, содержание, формы организации и др. (расширено)  15. Отдельным блоком (п. 29) включена Федеральная программа воспитания.  </vt:lpstr>
      <vt:lpstr>Организационный раздел</vt:lpstr>
      <vt:lpstr>3. 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   *«Рекомендации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4. Представлен развернутый примерный перечень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анимационных произведений,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 </vt:lpstr>
      <vt:lpstr>5. Примерный режим и распорядок дня опирается на действующие СанПиН, даны как четкие требования, обязательные для соблюдения, так и рамочные ориентиры для изменения режима и распорядка дня  6. В блоке «Федеральный календарный план воспитательной работы» дан перечень основных государственных и народных праздников, памятных дат, и уточнено, что:  • план является единым для ДОО  • ДОО вправе наряду с указанными в плане, проводить иные мероприятия, согласно ключевым направлениям воспитания и дополнительного образования детей  • все мероприятия плана должны проводиться с учетом особенностей Программы, а также возрастных, физиологических, психоэмоциональных особенностей детей. </vt:lpstr>
      <vt:lpstr>Заявлено, что Министерство просвещения Российской Федерации будет реализовывать организационно-методическое сопровождение реализации ФОП. Соответственно, мы понимаем, что готовятся методические рекомендации по переходу на ФОП ДО, по реализации ООП на основе ФОП ДО. </vt:lpstr>
      <vt:lpstr>Что еще важно:</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 использовании шаблона ссылка на Pedsovet.su обязательна</dc:title>
  <dc:creator>Катенок</dc:creator>
  <cp:lastModifiedBy>user</cp:lastModifiedBy>
  <cp:revision>18</cp:revision>
  <dcterms:created xsi:type="dcterms:W3CDTF">2013-10-20T14:43:13Z</dcterms:created>
  <dcterms:modified xsi:type="dcterms:W3CDTF">2023-11-23T10:52:42Z</dcterms:modified>
</cp:coreProperties>
</file>